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qcgm1978/html5-css3/blob/master/HTML5%20and%20CSS3%20Seventh%20Edition%20Visual%20QuickStart%20Guide.Dec.2011.pdf" TargetMode="External"/><Relationship Id="rId4" Type="http://schemas.openxmlformats.org/officeDocument/2006/relationships/image" Target="../media/image17.png"/><Relationship Id="rId5"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gif"/><Relationship Id="rId4" Type="http://schemas.openxmlformats.org/officeDocument/2006/relationships/image" Target="../media/image12.gif"/><Relationship Id="rId5"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w3schools.com/html/default.asp" TargetMode="External"/><Relationship Id="rId4" Type="http://schemas.openxmlformats.org/officeDocument/2006/relationships/hyperlink" Target="https://www.w3schools.com/css/default.asp" TargetMode="External"/><Relationship Id="rId9" Type="http://schemas.openxmlformats.org/officeDocument/2006/relationships/hyperlink" Target="https://stackoverflow.com/" TargetMode="External"/><Relationship Id="rId5" Type="http://schemas.openxmlformats.org/officeDocument/2006/relationships/hyperlink" Target="https://www.w3schools.com/js/default.asp" TargetMode="External"/><Relationship Id="rId6" Type="http://schemas.openxmlformats.org/officeDocument/2006/relationships/hyperlink" Target="https://css-tricks.com/" TargetMode="External"/><Relationship Id="rId7" Type="http://schemas.openxmlformats.org/officeDocument/2006/relationships/hyperlink" Target="https://websitesetup.org/html5-cheat-sheet/" TargetMode="External"/><Relationship Id="rId8" Type="http://schemas.openxmlformats.org/officeDocument/2006/relationships/hyperlink" Target="https://websitesetup.org/css3-cheat-she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williamsfuller.com/projects/deftones-site/index.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PmmQjLqJQlY" TargetMode="External"/><Relationship Id="rId4" Type="http://schemas.openxmlformats.org/officeDocument/2006/relationships/image" Target="../media/image14.jpg"/><Relationship Id="rId5" Type="http://schemas.openxmlformats.org/officeDocument/2006/relationships/hyperlink" Target="https://www.youtube.com/watch?v=PmmQjLqJQl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github.com/" TargetMode="External"/><Relationship Id="rId4" Type="http://schemas.openxmlformats.org/officeDocument/2006/relationships/image" Target="../media/image16.gif"/></Relationships>
</file>

<file path=ppt/slides/_rels/slide19.xml.rels><?xml version="1.0" encoding="UTF-8" standalone="yes"?><Relationships xmlns="http://schemas.openxmlformats.org/package/2006/relationships"><Relationship Id="rId11" Type="http://schemas.openxmlformats.org/officeDocument/2006/relationships/hyperlink" Target="https://desktop.github.com/" TargetMode="External"/><Relationship Id="rId10" Type="http://schemas.openxmlformats.org/officeDocument/2006/relationships/hyperlink" Target="https://www.williamsfuller.com/projects/deftones-site/index.html" TargetMode="External"/><Relationship Id="rId13" Type="http://schemas.openxmlformats.org/officeDocument/2006/relationships/hyperlink" Target="https://www.youtube.com/watch?v=PmmQjLqJQlY" TargetMode="External"/><Relationship Id="rId12" Type="http://schemas.openxmlformats.org/officeDocument/2006/relationships/hyperlink" Target="https://atom.io/" TargetMode="External"/><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jquery.com/" TargetMode="External"/><Relationship Id="rId4" Type="http://schemas.openxmlformats.org/officeDocument/2006/relationships/hyperlink" Target="https://git-scm.com/" TargetMode="External"/><Relationship Id="rId9" Type="http://schemas.openxmlformats.org/officeDocument/2006/relationships/hyperlink" Target="https://www.invisionapp.com/" TargetMode="External"/><Relationship Id="rId5" Type="http://schemas.openxmlformats.org/officeDocument/2006/relationships/hyperlink" Target="https://github.com/" TargetMode="External"/><Relationship Id="rId6" Type="http://schemas.openxmlformats.org/officeDocument/2006/relationships/hyperlink" Target="https://css-tricks.com/snippets/css/a-guide-to-flexbox/" TargetMode="External"/><Relationship Id="rId7" Type="http://schemas.openxmlformats.org/officeDocument/2006/relationships/hyperlink" Target="https://bulma.io/" TargetMode="External"/><Relationship Id="rId8" Type="http://schemas.openxmlformats.org/officeDocument/2006/relationships/hyperlink" Target="https://github.com/qcgm1978/html5-css3/blob/master/HTML5%20and%20CSS3%20Seventh%20Edition%20Visual%20QuickStart%20Guide.Dec.2011.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jquery.com/" TargetMode="External"/><Relationship Id="rId5"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bulma.io/" TargetMode="External"/><Relationship Id="rId4" Type="http://schemas.openxmlformats.org/officeDocument/2006/relationships/image" Target="../media/image7.png"/><Relationship Id="rId9" Type="http://schemas.openxmlformats.org/officeDocument/2006/relationships/image" Target="../media/image3.jpg"/><Relationship Id="rId5" Type="http://schemas.openxmlformats.org/officeDocument/2006/relationships/hyperlink" Target="https://css-tricks.com/snippets/css/a-guide-to-flexbox/" TargetMode="External"/><Relationship Id="rId6" Type="http://schemas.openxmlformats.org/officeDocument/2006/relationships/image" Target="../media/image15.jpg"/><Relationship Id="rId7" Type="http://schemas.openxmlformats.org/officeDocument/2006/relationships/hyperlink" Target="https://www.invisionapp.com/" TargetMode="External"/><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tom.io/" TargetMode="External"/><Relationship Id="rId4" Type="http://schemas.openxmlformats.org/officeDocument/2006/relationships/image" Target="../media/image10.png"/><Relationship Id="rId5" Type="http://schemas.openxmlformats.org/officeDocument/2006/relationships/hyperlink" Target="https://desktop.github.com/" TargetMode="External"/><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Lecture 1: Welcome</a:t>
            </a:r>
            <a:endParaRPr/>
          </a:p>
        </p:txBody>
      </p:sp>
      <p:sp>
        <p:nvSpPr>
          <p:cNvPr id="135" name="Shape 135"/>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The book is expensive, we are “broke college kids”</a:t>
            </a:r>
            <a:endParaRPr>
              <a:latin typeface="Roboto"/>
              <a:ea typeface="Roboto"/>
              <a:cs typeface="Roboto"/>
              <a:sym typeface="Roboto"/>
            </a:endParaRPr>
          </a:p>
        </p:txBody>
      </p:sp>
      <p:sp>
        <p:nvSpPr>
          <p:cNvPr id="211" name="Shape 211"/>
          <p:cNvSpPr txBox="1"/>
          <p:nvPr>
            <p:ph idx="1" type="body"/>
          </p:nvPr>
        </p:nvSpPr>
        <p:spPr>
          <a:xfrm>
            <a:off x="3623425" y="1456675"/>
            <a:ext cx="2281200" cy="11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Well then…</a:t>
            </a:r>
            <a:endParaRPr sz="1800">
              <a:latin typeface="Roboto"/>
              <a:ea typeface="Roboto"/>
              <a:cs typeface="Roboto"/>
              <a:sym typeface="Roboto"/>
            </a:endParaRPr>
          </a:p>
          <a:p>
            <a:pPr indent="0" lvl="0" marL="0" algn="ctr">
              <a:spcBef>
                <a:spcPts val="1600"/>
              </a:spcBef>
              <a:spcAft>
                <a:spcPts val="1600"/>
              </a:spcAft>
              <a:buNone/>
            </a:pPr>
            <a:r>
              <a:rPr lang="en" sz="1800">
                <a:latin typeface="Roboto"/>
                <a:ea typeface="Roboto"/>
                <a:cs typeface="Roboto"/>
                <a:sym typeface="Roboto"/>
              </a:rPr>
              <a:t>here it is for </a:t>
            </a:r>
            <a:r>
              <a:rPr b="1" lang="en" sz="1800">
                <a:solidFill>
                  <a:srgbClr val="93C47D"/>
                </a:solidFill>
                <a:latin typeface="Roboto"/>
                <a:ea typeface="Roboto"/>
                <a:cs typeface="Roboto"/>
                <a:sym typeface="Roboto"/>
              </a:rPr>
              <a:t>FREE</a:t>
            </a:r>
            <a:endParaRPr b="1" sz="1800">
              <a:solidFill>
                <a:srgbClr val="93C47D"/>
              </a:solidFill>
              <a:latin typeface="Roboto"/>
              <a:ea typeface="Roboto"/>
              <a:cs typeface="Roboto"/>
              <a:sym typeface="Roboto"/>
            </a:endParaRPr>
          </a:p>
        </p:txBody>
      </p:sp>
      <p:pic>
        <p:nvPicPr>
          <p:cNvPr id="212" name="Shape 212">
            <a:hlinkClick r:id="rId3"/>
          </p:cNvPr>
          <p:cNvPicPr preferRelativeResize="0"/>
          <p:nvPr/>
        </p:nvPicPr>
        <p:blipFill>
          <a:blip r:embed="rId4">
            <a:alphaModFix/>
          </a:blip>
          <a:stretch>
            <a:fillRect/>
          </a:stretch>
        </p:blipFill>
        <p:spPr>
          <a:xfrm>
            <a:off x="1433000" y="1456675"/>
            <a:ext cx="2190425" cy="2815798"/>
          </a:xfrm>
          <a:prstGeom prst="rect">
            <a:avLst/>
          </a:prstGeom>
          <a:noFill/>
          <a:ln>
            <a:noFill/>
          </a:ln>
          <a:effectLst>
            <a:outerShdw blurRad="214313" rotWithShape="0" algn="bl" dist="9525">
              <a:srgbClr val="4A86E8">
                <a:alpha val="74000"/>
              </a:srgbClr>
            </a:outerShdw>
            <a:reflection blurRad="0" dir="5400000" dist="9525" endA="0" endPos="18000" fadeDir="5400012" kx="0" rotWithShape="0" algn="bl" stA="50000" stPos="0" sy="-100000" ky="0"/>
          </a:effectLst>
        </p:spPr>
      </p:pic>
      <p:pic>
        <p:nvPicPr>
          <p:cNvPr id="213" name="Shape 213"/>
          <p:cNvPicPr preferRelativeResize="0"/>
          <p:nvPr/>
        </p:nvPicPr>
        <p:blipFill>
          <a:blip r:embed="rId5">
            <a:alphaModFix/>
          </a:blip>
          <a:stretch>
            <a:fillRect/>
          </a:stretch>
        </p:blipFill>
        <p:spPr>
          <a:xfrm>
            <a:off x="5904575" y="1550625"/>
            <a:ext cx="2999791" cy="293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the book is important</a:t>
            </a:r>
            <a:endParaRPr/>
          </a:p>
        </p:txBody>
      </p:sp>
      <p:sp>
        <p:nvSpPr>
          <p:cNvPr id="219" name="Shape 2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Lectures are </a:t>
            </a:r>
            <a:r>
              <a:rPr lang="en"/>
              <a:t>loosely</a:t>
            </a:r>
            <a:r>
              <a:rPr lang="en"/>
              <a:t> based on chapters in the book</a:t>
            </a:r>
            <a:endParaRPr/>
          </a:p>
          <a:p>
            <a:pPr indent="-311150" lvl="0" marL="457200" rtl="0">
              <a:spcBef>
                <a:spcPts val="0"/>
              </a:spcBef>
              <a:spcAft>
                <a:spcPts val="0"/>
              </a:spcAft>
              <a:buSzPts val="1300"/>
              <a:buChar char="●"/>
            </a:pPr>
            <a:r>
              <a:rPr lang="en"/>
              <a:t>Reading the book </a:t>
            </a:r>
            <a:endParaRPr/>
          </a:p>
          <a:p>
            <a:pPr indent="-298450" lvl="1" marL="914400" rtl="0">
              <a:spcBef>
                <a:spcPts val="0"/>
              </a:spcBef>
              <a:spcAft>
                <a:spcPts val="0"/>
              </a:spcAft>
              <a:buSzPts val="1100"/>
              <a:buChar char="○"/>
            </a:pPr>
            <a:r>
              <a:rPr lang="en"/>
              <a:t>Will give you a head start</a:t>
            </a:r>
            <a:endParaRPr/>
          </a:p>
          <a:p>
            <a:pPr indent="-298450" lvl="1" marL="914400" rtl="0">
              <a:spcBef>
                <a:spcPts val="0"/>
              </a:spcBef>
              <a:spcAft>
                <a:spcPts val="0"/>
              </a:spcAft>
              <a:buSzPts val="1100"/>
              <a:buChar char="○"/>
            </a:pPr>
            <a:r>
              <a:rPr lang="en"/>
              <a:t>Help form questions</a:t>
            </a:r>
            <a:endParaRPr/>
          </a:p>
          <a:p>
            <a:pPr indent="-298450" lvl="1" marL="914400" rtl="0">
              <a:spcBef>
                <a:spcPts val="0"/>
              </a:spcBef>
              <a:spcAft>
                <a:spcPts val="0"/>
              </a:spcAft>
              <a:buSzPts val="1100"/>
              <a:buChar char="○"/>
            </a:pPr>
            <a:r>
              <a:rPr lang="en"/>
              <a:t>Introduce you to new concepts</a:t>
            </a:r>
            <a:endParaRPr/>
          </a:p>
          <a:p>
            <a:pPr indent="-311150" lvl="0" marL="457200">
              <a:spcBef>
                <a:spcPts val="0"/>
              </a:spcBef>
              <a:spcAft>
                <a:spcPts val="0"/>
              </a:spcAft>
              <a:buSzPts val="1300"/>
              <a:buChar char="●"/>
            </a:pPr>
            <a:r>
              <a:rPr lang="en"/>
              <a:t>Although this version of the book is dated the concepts are still </a:t>
            </a:r>
            <a:r>
              <a:rPr lang="en"/>
              <a:t>relevant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may (probably will) get to this point</a:t>
            </a:r>
            <a:endParaRPr/>
          </a:p>
        </p:txBody>
      </p:sp>
      <p:pic>
        <p:nvPicPr>
          <p:cNvPr id="225" name="Shape 225"/>
          <p:cNvPicPr preferRelativeResize="0"/>
          <p:nvPr/>
        </p:nvPicPr>
        <p:blipFill>
          <a:blip r:embed="rId3">
            <a:alphaModFix/>
          </a:blip>
          <a:stretch>
            <a:fillRect/>
          </a:stretch>
        </p:blipFill>
        <p:spPr>
          <a:xfrm>
            <a:off x="1455175" y="1208725"/>
            <a:ext cx="2693425" cy="1515050"/>
          </a:xfrm>
          <a:prstGeom prst="rect">
            <a:avLst/>
          </a:prstGeom>
          <a:noFill/>
          <a:ln>
            <a:noFill/>
          </a:ln>
        </p:spPr>
      </p:pic>
      <p:pic>
        <p:nvPicPr>
          <p:cNvPr id="226" name="Shape 226"/>
          <p:cNvPicPr preferRelativeResize="0"/>
          <p:nvPr/>
        </p:nvPicPr>
        <p:blipFill>
          <a:blip r:embed="rId4">
            <a:alphaModFix/>
          </a:blip>
          <a:stretch>
            <a:fillRect/>
          </a:stretch>
        </p:blipFill>
        <p:spPr>
          <a:xfrm>
            <a:off x="1140163" y="2841875"/>
            <a:ext cx="3323454" cy="2114925"/>
          </a:xfrm>
          <a:prstGeom prst="rect">
            <a:avLst/>
          </a:prstGeom>
          <a:noFill/>
          <a:ln>
            <a:noFill/>
          </a:ln>
        </p:spPr>
      </p:pic>
      <p:pic>
        <p:nvPicPr>
          <p:cNvPr id="227" name="Shape 227"/>
          <p:cNvPicPr preferRelativeResize="0"/>
          <p:nvPr/>
        </p:nvPicPr>
        <p:blipFill>
          <a:blip r:embed="rId5">
            <a:alphaModFix/>
          </a:blip>
          <a:stretch>
            <a:fillRect/>
          </a:stretch>
        </p:blipFill>
        <p:spPr>
          <a:xfrm>
            <a:off x="5385800" y="1208725"/>
            <a:ext cx="3323450" cy="36761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Feeling meh, confused, frustrated, etc.</a:t>
            </a:r>
            <a:endParaRPr>
              <a:latin typeface="Roboto"/>
              <a:ea typeface="Roboto"/>
              <a:cs typeface="Roboto"/>
              <a:sym typeface="Roboto"/>
            </a:endParaRPr>
          </a:p>
        </p:txBody>
      </p:sp>
      <p:sp>
        <p:nvSpPr>
          <p:cNvPr id="233" name="Shape 233"/>
          <p:cNvSpPr txBox="1"/>
          <p:nvPr>
            <p:ph idx="1" type="body"/>
          </p:nvPr>
        </p:nvSpPr>
        <p:spPr>
          <a:xfrm>
            <a:off x="1297500" y="1567550"/>
            <a:ext cx="32904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Roboto"/>
                <a:ea typeface="Roboto"/>
                <a:cs typeface="Roboto"/>
                <a:sym typeface="Roboto"/>
              </a:rPr>
              <a:t>And s</a:t>
            </a:r>
            <a:r>
              <a:rPr lang="en">
                <a:latin typeface="Roboto"/>
                <a:ea typeface="Roboto"/>
                <a:cs typeface="Roboto"/>
                <a:sym typeface="Roboto"/>
              </a:rPr>
              <a:t>ometimes you’re going to feel like this…</a:t>
            </a:r>
            <a:endParaRPr>
              <a:latin typeface="Roboto"/>
              <a:ea typeface="Roboto"/>
              <a:cs typeface="Roboto"/>
              <a:sym typeface="Roboto"/>
            </a:endParaRPr>
          </a:p>
          <a:p>
            <a:pPr indent="-311150" lvl="0" marL="457200" rtl="0">
              <a:spcBef>
                <a:spcPts val="1600"/>
              </a:spcBef>
              <a:spcAft>
                <a:spcPts val="0"/>
              </a:spcAft>
              <a:buSzPts val="1300"/>
              <a:buFont typeface="Roboto"/>
              <a:buChar char="●"/>
            </a:pPr>
            <a:r>
              <a:rPr lang="en">
                <a:latin typeface="Roboto"/>
                <a:ea typeface="Roboto"/>
                <a:cs typeface="Roboto"/>
                <a:sym typeface="Roboto"/>
              </a:rPr>
              <a:t>Ask questions</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Raise your hand</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Ask for help</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Google it</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Stack Overflow</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Take a break</a:t>
            </a:r>
            <a:endParaRPr>
              <a:latin typeface="Roboto"/>
              <a:ea typeface="Roboto"/>
              <a:cs typeface="Roboto"/>
              <a:sym typeface="Roboto"/>
            </a:endParaRPr>
          </a:p>
          <a:p>
            <a:pPr indent="-311150" lvl="0" marL="457200" rtl="0">
              <a:spcBef>
                <a:spcPts val="0"/>
              </a:spcBef>
              <a:spcAft>
                <a:spcPts val="0"/>
              </a:spcAft>
              <a:buSzPts val="1300"/>
              <a:buFont typeface="Roboto"/>
              <a:buChar char="●"/>
            </a:pPr>
            <a:r>
              <a:rPr lang="en">
                <a:latin typeface="Roboto"/>
                <a:ea typeface="Roboto"/>
                <a:cs typeface="Roboto"/>
                <a:sym typeface="Roboto"/>
              </a:rPr>
              <a:t>Help me help you </a:t>
            </a:r>
            <a:endParaRPr>
              <a:latin typeface="Roboto"/>
              <a:ea typeface="Roboto"/>
              <a:cs typeface="Roboto"/>
              <a:sym typeface="Roboto"/>
            </a:endParaRPr>
          </a:p>
          <a:p>
            <a:pPr indent="-298450" lvl="1" marL="914400" rtl="0">
              <a:spcBef>
                <a:spcPts val="0"/>
              </a:spcBef>
              <a:spcAft>
                <a:spcPts val="0"/>
              </a:spcAft>
              <a:buSzPts val="1100"/>
              <a:buChar char="○"/>
            </a:pPr>
            <a:r>
              <a:rPr lang="en">
                <a:latin typeface="Roboto"/>
                <a:ea typeface="Roboto"/>
                <a:cs typeface="Roboto"/>
                <a:sym typeface="Roboto"/>
              </a:rPr>
              <a:t>Email me: </a:t>
            </a:r>
            <a:r>
              <a:rPr b="1" i="1" lang="en">
                <a:latin typeface="Roboto"/>
                <a:ea typeface="Roboto"/>
                <a:cs typeface="Roboto"/>
                <a:sym typeface="Roboto"/>
              </a:rPr>
              <a:t>steve_fuller@berkeley.edu</a:t>
            </a:r>
            <a:endParaRPr b="1" i="1">
              <a:latin typeface="Roboto"/>
              <a:ea typeface="Roboto"/>
              <a:cs typeface="Roboto"/>
              <a:sym typeface="Roboto"/>
            </a:endParaRPr>
          </a:p>
          <a:p>
            <a:pPr indent="-298450" lvl="1" marL="914400" rtl="0">
              <a:spcBef>
                <a:spcPts val="0"/>
              </a:spcBef>
              <a:spcAft>
                <a:spcPts val="0"/>
              </a:spcAft>
              <a:buSzPts val="1100"/>
              <a:buFont typeface="Roboto"/>
              <a:buChar char="○"/>
            </a:pPr>
            <a:r>
              <a:rPr lang="en">
                <a:latin typeface="Roboto"/>
                <a:ea typeface="Roboto"/>
                <a:cs typeface="Roboto"/>
                <a:sym typeface="Roboto"/>
              </a:rPr>
              <a:t>Ask me to come to class early</a:t>
            </a:r>
            <a:endParaRPr>
              <a:latin typeface="Roboto"/>
              <a:ea typeface="Roboto"/>
              <a:cs typeface="Roboto"/>
              <a:sym typeface="Roboto"/>
            </a:endParaRPr>
          </a:p>
          <a:p>
            <a:pPr indent="-298450" lvl="1" marL="914400">
              <a:spcBef>
                <a:spcPts val="0"/>
              </a:spcBef>
              <a:spcAft>
                <a:spcPts val="0"/>
              </a:spcAft>
              <a:buSzPts val="1100"/>
              <a:buFont typeface="Roboto"/>
              <a:buChar char="○"/>
            </a:pPr>
            <a:r>
              <a:rPr lang="en">
                <a:latin typeface="Roboto"/>
                <a:ea typeface="Roboto"/>
                <a:cs typeface="Roboto"/>
                <a:sym typeface="Roboto"/>
              </a:rPr>
              <a:t>Stay after class</a:t>
            </a:r>
            <a:endParaRPr>
              <a:latin typeface="Roboto"/>
              <a:ea typeface="Roboto"/>
              <a:cs typeface="Roboto"/>
              <a:sym typeface="Roboto"/>
            </a:endParaRPr>
          </a:p>
        </p:txBody>
      </p:sp>
      <p:pic>
        <p:nvPicPr>
          <p:cNvPr id="234" name="Shape 234"/>
          <p:cNvPicPr preferRelativeResize="0"/>
          <p:nvPr/>
        </p:nvPicPr>
        <p:blipFill>
          <a:blip r:embed="rId3">
            <a:alphaModFix/>
          </a:blip>
          <a:stretch>
            <a:fillRect/>
          </a:stretch>
        </p:blipFill>
        <p:spPr>
          <a:xfrm>
            <a:off x="5055650" y="1567550"/>
            <a:ext cx="3810000" cy="2476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Helpful resources</a:t>
            </a:r>
            <a:endParaRPr/>
          </a:p>
        </p:txBody>
      </p:sp>
      <p:sp>
        <p:nvSpPr>
          <p:cNvPr id="240" name="Shape 2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u="sng">
                <a:solidFill>
                  <a:schemeClr val="hlink"/>
                </a:solidFill>
                <a:hlinkClick r:id="rId3"/>
              </a:rPr>
              <a:t>HTML w3schools</a:t>
            </a:r>
            <a:endParaRPr/>
          </a:p>
          <a:p>
            <a:pPr indent="-311150" lvl="0" marL="457200" rtl="0">
              <a:spcBef>
                <a:spcPts val="0"/>
              </a:spcBef>
              <a:spcAft>
                <a:spcPts val="0"/>
              </a:spcAft>
              <a:buSzPts val="1300"/>
              <a:buChar char="●"/>
            </a:pPr>
            <a:r>
              <a:rPr lang="en" u="sng">
                <a:solidFill>
                  <a:schemeClr val="hlink"/>
                </a:solidFill>
                <a:hlinkClick r:id="rId4"/>
              </a:rPr>
              <a:t>CSS w3schools</a:t>
            </a:r>
            <a:endParaRPr/>
          </a:p>
          <a:p>
            <a:pPr indent="-311150" lvl="0" marL="457200" rtl="0">
              <a:spcBef>
                <a:spcPts val="0"/>
              </a:spcBef>
              <a:spcAft>
                <a:spcPts val="0"/>
              </a:spcAft>
              <a:buSzPts val="1300"/>
              <a:buChar char="●"/>
            </a:pPr>
            <a:r>
              <a:rPr lang="en" u="sng">
                <a:solidFill>
                  <a:schemeClr val="hlink"/>
                </a:solidFill>
                <a:hlinkClick r:id="rId5"/>
              </a:rPr>
              <a:t>JavaScript w3schools</a:t>
            </a:r>
            <a:endParaRPr/>
          </a:p>
          <a:p>
            <a:pPr indent="-311150" lvl="0" marL="457200" rtl="0">
              <a:spcBef>
                <a:spcPts val="0"/>
              </a:spcBef>
              <a:spcAft>
                <a:spcPts val="0"/>
              </a:spcAft>
              <a:buSzPts val="1300"/>
              <a:buChar char="●"/>
            </a:pPr>
            <a:r>
              <a:rPr lang="en" u="sng">
                <a:solidFill>
                  <a:schemeClr val="hlink"/>
                </a:solidFill>
                <a:hlinkClick r:id="rId6"/>
              </a:rPr>
              <a:t>CSS Tricks</a:t>
            </a:r>
            <a:endParaRPr/>
          </a:p>
          <a:p>
            <a:pPr indent="-311150" lvl="0" marL="457200" rtl="0">
              <a:spcBef>
                <a:spcPts val="0"/>
              </a:spcBef>
              <a:spcAft>
                <a:spcPts val="0"/>
              </a:spcAft>
              <a:buSzPts val="1300"/>
              <a:buChar char="●"/>
            </a:pPr>
            <a:r>
              <a:rPr lang="en" u="sng">
                <a:solidFill>
                  <a:schemeClr val="hlink"/>
                </a:solidFill>
                <a:hlinkClick r:id="rId7"/>
              </a:rPr>
              <a:t>HTML 5 Cheatsheet</a:t>
            </a:r>
            <a:endParaRPr/>
          </a:p>
          <a:p>
            <a:pPr indent="-311150" lvl="0" marL="457200" rtl="0">
              <a:spcBef>
                <a:spcPts val="0"/>
              </a:spcBef>
              <a:spcAft>
                <a:spcPts val="0"/>
              </a:spcAft>
              <a:buSzPts val="1300"/>
              <a:buChar char="●"/>
            </a:pPr>
            <a:r>
              <a:rPr lang="en" u="sng">
                <a:solidFill>
                  <a:schemeClr val="hlink"/>
                </a:solidFill>
                <a:hlinkClick r:id="rId8"/>
              </a:rPr>
              <a:t>CSS Cheatsheet</a:t>
            </a:r>
            <a:endParaRPr/>
          </a:p>
          <a:p>
            <a:pPr indent="-311150" lvl="0" marL="457200">
              <a:spcBef>
                <a:spcPts val="0"/>
              </a:spcBef>
              <a:spcAft>
                <a:spcPts val="0"/>
              </a:spcAft>
              <a:buSzPts val="1300"/>
              <a:buChar char="●"/>
            </a:pPr>
            <a:r>
              <a:rPr lang="en" u="sng">
                <a:solidFill>
                  <a:schemeClr val="hlink"/>
                </a:solidFill>
                <a:hlinkClick r:id="rId9"/>
              </a:rPr>
              <a:t>Stack Overflow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goal of this class</a:t>
            </a:r>
            <a:endParaRPr/>
          </a:p>
        </p:txBody>
      </p:sp>
      <p:sp>
        <p:nvSpPr>
          <p:cNvPr id="246" name="Shape 246"/>
          <p:cNvSpPr txBox="1"/>
          <p:nvPr>
            <p:ph idx="1" type="body"/>
          </p:nvPr>
        </p:nvSpPr>
        <p:spPr>
          <a:xfrm>
            <a:off x="1297500" y="931075"/>
            <a:ext cx="3523200" cy="407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Your overall goal of this course is to build website for a band</a:t>
            </a:r>
            <a:endParaRPr/>
          </a:p>
          <a:p>
            <a:pPr indent="0" lvl="0" marL="0">
              <a:spcBef>
                <a:spcPts val="1600"/>
              </a:spcBef>
              <a:spcAft>
                <a:spcPts val="0"/>
              </a:spcAft>
              <a:buNone/>
            </a:pPr>
            <a:r>
              <a:rPr lang="en" u="sng">
                <a:solidFill>
                  <a:schemeClr val="hlink"/>
                </a:solidFill>
                <a:hlinkClick r:id="rId3"/>
              </a:rPr>
              <a:t>Here is my band website</a:t>
            </a:r>
            <a:endParaRPr/>
          </a:p>
          <a:p>
            <a:pPr indent="0" lvl="0" marL="0">
              <a:spcBef>
                <a:spcPts val="1600"/>
              </a:spcBef>
              <a:spcAft>
                <a:spcPts val="0"/>
              </a:spcAft>
              <a:buNone/>
            </a:pPr>
            <a:r>
              <a:rPr lang="en"/>
              <a:t>Minimum </a:t>
            </a:r>
            <a:r>
              <a:rPr lang="en"/>
              <a:t>Website Requirements:</a:t>
            </a:r>
            <a:endParaRPr/>
          </a:p>
          <a:p>
            <a:pPr indent="-292100" lvl="0" marL="457200" rtl="0">
              <a:spcBef>
                <a:spcPts val="1600"/>
              </a:spcBef>
              <a:spcAft>
                <a:spcPts val="0"/>
              </a:spcAft>
              <a:buSzPts val="1000"/>
              <a:buChar char="●"/>
            </a:pPr>
            <a:r>
              <a:rPr lang="en" sz="1000"/>
              <a:t>Homepage</a:t>
            </a:r>
            <a:endParaRPr sz="1000"/>
          </a:p>
          <a:p>
            <a:pPr indent="-292100" lvl="1" marL="914400" rtl="0">
              <a:spcBef>
                <a:spcPts val="0"/>
              </a:spcBef>
              <a:spcAft>
                <a:spcPts val="0"/>
              </a:spcAft>
              <a:buSzPts val="1000"/>
              <a:buChar char="○"/>
            </a:pPr>
            <a:r>
              <a:rPr lang="en" sz="1000"/>
              <a:t>Full screen image</a:t>
            </a:r>
            <a:endParaRPr sz="1000"/>
          </a:p>
          <a:p>
            <a:pPr indent="-292100" lvl="1" marL="914400" rtl="0">
              <a:spcBef>
                <a:spcPts val="0"/>
              </a:spcBef>
              <a:spcAft>
                <a:spcPts val="0"/>
              </a:spcAft>
              <a:buSzPts val="1000"/>
              <a:buChar char="○"/>
            </a:pPr>
            <a:r>
              <a:rPr lang="en" sz="1000"/>
              <a:t>HTML 5 Video (Bonus)</a:t>
            </a:r>
            <a:endParaRPr sz="1000"/>
          </a:p>
          <a:p>
            <a:pPr indent="-292100" lvl="0" marL="457200" rtl="0">
              <a:spcBef>
                <a:spcPts val="0"/>
              </a:spcBef>
              <a:spcAft>
                <a:spcPts val="0"/>
              </a:spcAft>
              <a:buSzPts val="1000"/>
              <a:buChar char="●"/>
            </a:pPr>
            <a:r>
              <a:rPr lang="en" sz="1000"/>
              <a:t>About page</a:t>
            </a:r>
            <a:endParaRPr sz="1000"/>
          </a:p>
          <a:p>
            <a:pPr indent="-292100" lvl="1" marL="914400" rtl="0">
              <a:spcBef>
                <a:spcPts val="0"/>
              </a:spcBef>
              <a:spcAft>
                <a:spcPts val="0"/>
              </a:spcAft>
              <a:buSzPts val="1000"/>
              <a:buChar char="○"/>
            </a:pPr>
            <a:r>
              <a:rPr lang="en" sz="1000"/>
              <a:t>X2 large paragraphs of text</a:t>
            </a:r>
            <a:endParaRPr sz="1000"/>
          </a:p>
          <a:p>
            <a:pPr indent="-292100" lvl="1" marL="914400" rtl="0">
              <a:spcBef>
                <a:spcPts val="0"/>
              </a:spcBef>
              <a:spcAft>
                <a:spcPts val="0"/>
              </a:spcAft>
              <a:buSzPts val="1000"/>
              <a:buChar char="○"/>
            </a:pPr>
            <a:r>
              <a:rPr lang="en" sz="1000"/>
              <a:t>X2 lists</a:t>
            </a:r>
            <a:endParaRPr sz="1000"/>
          </a:p>
          <a:p>
            <a:pPr indent="-292100" lvl="1" marL="914400" rtl="0">
              <a:spcBef>
                <a:spcPts val="0"/>
              </a:spcBef>
              <a:spcAft>
                <a:spcPts val="0"/>
              </a:spcAft>
              <a:buSzPts val="1000"/>
              <a:buChar char="○"/>
            </a:pPr>
            <a:r>
              <a:rPr lang="en" sz="1000"/>
              <a:t>Tell me all about the band I want to understand who they are and what they are about</a:t>
            </a:r>
            <a:endParaRPr sz="1000"/>
          </a:p>
          <a:p>
            <a:pPr indent="-292100" lvl="0" marL="457200" rtl="0">
              <a:spcBef>
                <a:spcPts val="0"/>
              </a:spcBef>
              <a:spcAft>
                <a:spcPts val="0"/>
              </a:spcAft>
              <a:buSzPts val="1000"/>
              <a:buChar char="●"/>
            </a:pPr>
            <a:r>
              <a:rPr lang="en" sz="1000"/>
              <a:t>Discography</a:t>
            </a:r>
            <a:endParaRPr sz="1000"/>
          </a:p>
          <a:p>
            <a:pPr indent="-292100" lvl="1" marL="914400" rtl="0">
              <a:spcBef>
                <a:spcPts val="0"/>
              </a:spcBef>
              <a:spcAft>
                <a:spcPts val="0"/>
              </a:spcAft>
              <a:buSzPts val="1000"/>
              <a:buChar char="○"/>
            </a:pPr>
            <a:r>
              <a:rPr lang="en" sz="1000"/>
              <a:t>X3 albums</a:t>
            </a:r>
            <a:endParaRPr sz="1000"/>
          </a:p>
          <a:p>
            <a:pPr indent="-292100" lvl="2" marL="1371600" rtl="0">
              <a:spcBef>
                <a:spcPts val="0"/>
              </a:spcBef>
              <a:spcAft>
                <a:spcPts val="0"/>
              </a:spcAft>
              <a:buSzPts val="1000"/>
              <a:buChar char="■"/>
            </a:pPr>
            <a:r>
              <a:rPr lang="en" sz="1000"/>
              <a:t>Album covers, album title, release date, numbered tracks</a:t>
            </a:r>
            <a:endParaRPr sz="1000"/>
          </a:p>
          <a:p>
            <a:pPr indent="0" lvl="0" marL="0">
              <a:spcBef>
                <a:spcPts val="1600"/>
              </a:spcBef>
              <a:spcAft>
                <a:spcPts val="0"/>
              </a:spcAft>
              <a:buNone/>
            </a:pPr>
            <a:r>
              <a:t/>
            </a:r>
            <a:endParaRPr/>
          </a:p>
          <a:p>
            <a:pPr indent="0" lvl="0" marL="0">
              <a:spcBef>
                <a:spcPts val="1600"/>
              </a:spcBef>
              <a:spcAft>
                <a:spcPts val="1600"/>
              </a:spcAft>
              <a:buNone/>
            </a:pPr>
            <a:r>
              <a:t/>
            </a:r>
            <a:endParaRPr/>
          </a:p>
        </p:txBody>
      </p:sp>
      <p:sp>
        <p:nvSpPr>
          <p:cNvPr id="247" name="Shape 247"/>
          <p:cNvSpPr txBox="1"/>
          <p:nvPr>
            <p:ph idx="1" type="body"/>
          </p:nvPr>
        </p:nvSpPr>
        <p:spPr>
          <a:xfrm>
            <a:off x="5218600" y="2093275"/>
            <a:ext cx="3523200" cy="2986500"/>
          </a:xfrm>
          <a:prstGeom prst="rect">
            <a:avLst/>
          </a:prstGeom>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n" sz="1000"/>
              <a:t>Media</a:t>
            </a:r>
            <a:endParaRPr sz="1000"/>
          </a:p>
          <a:p>
            <a:pPr indent="-292100" lvl="1" marL="914400" rtl="0">
              <a:spcBef>
                <a:spcPts val="0"/>
              </a:spcBef>
              <a:spcAft>
                <a:spcPts val="0"/>
              </a:spcAft>
              <a:buSzPts val="1000"/>
              <a:buChar char="○"/>
            </a:pPr>
            <a:r>
              <a:rPr lang="en" sz="1000"/>
              <a:t>X8 thumbnail images</a:t>
            </a:r>
            <a:endParaRPr sz="1000"/>
          </a:p>
          <a:p>
            <a:pPr indent="-292100" lvl="1" marL="914400" rtl="0">
              <a:spcBef>
                <a:spcPts val="0"/>
              </a:spcBef>
              <a:spcAft>
                <a:spcPts val="0"/>
              </a:spcAft>
              <a:buSzPts val="1000"/>
              <a:buChar char="○"/>
            </a:pPr>
            <a:r>
              <a:rPr lang="en" sz="1000"/>
              <a:t>Images must have Lightbox effect</a:t>
            </a:r>
            <a:endParaRPr sz="1000"/>
          </a:p>
          <a:p>
            <a:pPr indent="-292100" lvl="1" marL="914400" rtl="0">
              <a:spcBef>
                <a:spcPts val="0"/>
              </a:spcBef>
              <a:spcAft>
                <a:spcPts val="0"/>
              </a:spcAft>
              <a:buSzPts val="1000"/>
              <a:buChar char="○"/>
            </a:pPr>
            <a:r>
              <a:rPr lang="en" sz="1000"/>
              <a:t>X3 </a:t>
            </a:r>
            <a:r>
              <a:rPr lang="en" sz="1000"/>
              <a:t>embedded</a:t>
            </a:r>
            <a:r>
              <a:rPr lang="en" sz="1000"/>
              <a:t> YouTube Videos</a:t>
            </a:r>
            <a:endParaRPr sz="1000"/>
          </a:p>
          <a:p>
            <a:pPr indent="-292100" lvl="0" marL="457200" rtl="0">
              <a:spcBef>
                <a:spcPts val="0"/>
              </a:spcBef>
              <a:spcAft>
                <a:spcPts val="0"/>
              </a:spcAft>
              <a:buSzPts val="1000"/>
              <a:buChar char="●"/>
            </a:pPr>
            <a:r>
              <a:rPr lang="en" sz="1000"/>
              <a:t>Merch</a:t>
            </a:r>
            <a:endParaRPr sz="1000"/>
          </a:p>
          <a:p>
            <a:pPr indent="-292100" lvl="1" marL="914400" rtl="0">
              <a:spcBef>
                <a:spcPts val="0"/>
              </a:spcBef>
              <a:spcAft>
                <a:spcPts val="0"/>
              </a:spcAft>
              <a:buSzPts val="1000"/>
              <a:buChar char="○"/>
            </a:pPr>
            <a:r>
              <a:rPr lang="en" sz="1000"/>
              <a:t>X6 merch items</a:t>
            </a:r>
            <a:endParaRPr sz="1000"/>
          </a:p>
          <a:p>
            <a:pPr indent="-292100" lvl="1" marL="914400" rtl="0">
              <a:spcBef>
                <a:spcPts val="0"/>
              </a:spcBef>
              <a:spcAft>
                <a:spcPts val="0"/>
              </a:spcAft>
              <a:buSzPts val="1000"/>
              <a:buChar char="○"/>
            </a:pPr>
            <a:r>
              <a:rPr lang="en" sz="1000"/>
              <a:t>Must be able to Filter items</a:t>
            </a:r>
            <a:endParaRPr sz="1000"/>
          </a:p>
          <a:p>
            <a:pPr indent="-292100" lvl="1" marL="914400" rtl="0">
              <a:spcBef>
                <a:spcPts val="0"/>
              </a:spcBef>
              <a:spcAft>
                <a:spcPts val="0"/>
              </a:spcAft>
              <a:buSzPts val="1000"/>
              <a:buChar char="○"/>
            </a:pPr>
            <a:r>
              <a:rPr lang="en" sz="1000"/>
              <a:t>X2 categories</a:t>
            </a:r>
            <a:endParaRPr sz="1000"/>
          </a:p>
          <a:p>
            <a:pPr indent="-292100" lvl="0" marL="457200" marR="0" rtl="0" algn="l">
              <a:lnSpc>
                <a:spcPct val="115000"/>
              </a:lnSpc>
              <a:spcBef>
                <a:spcPts val="0"/>
              </a:spcBef>
              <a:spcAft>
                <a:spcPts val="0"/>
              </a:spcAft>
              <a:buClr>
                <a:schemeClr val="lt1"/>
              </a:buClr>
              <a:buSzPts val="1000"/>
              <a:buFont typeface="Lato"/>
              <a:buChar char="●"/>
            </a:pPr>
            <a:r>
              <a:rPr lang="en" sz="1000"/>
              <a:t>Tour Dates</a:t>
            </a:r>
            <a:endParaRPr sz="1000"/>
          </a:p>
          <a:p>
            <a:pPr indent="-292100" lvl="1" marL="914400" rtl="0">
              <a:spcBef>
                <a:spcPts val="0"/>
              </a:spcBef>
              <a:spcAft>
                <a:spcPts val="0"/>
              </a:spcAft>
              <a:buSzPts val="1000"/>
              <a:buChar char="○"/>
            </a:pPr>
            <a:r>
              <a:rPr lang="en" sz="1000"/>
              <a:t>HTML Table</a:t>
            </a:r>
            <a:endParaRPr sz="1000"/>
          </a:p>
          <a:p>
            <a:pPr indent="-298450" lvl="1" marL="914400" rtl="0">
              <a:spcBef>
                <a:spcPts val="0"/>
              </a:spcBef>
              <a:spcAft>
                <a:spcPts val="0"/>
              </a:spcAft>
              <a:buSzPts val="1100"/>
              <a:buChar char="○"/>
            </a:pPr>
            <a:r>
              <a:rPr lang="en"/>
              <a:t>X10 Dates must be present</a:t>
            </a:r>
            <a:endParaRPr/>
          </a:p>
          <a:p>
            <a:pPr indent="-298450" lvl="1" marL="914400" rtl="0">
              <a:spcBef>
                <a:spcPts val="0"/>
              </a:spcBef>
              <a:spcAft>
                <a:spcPts val="0"/>
              </a:spcAft>
              <a:buSzPts val="1100"/>
              <a:buChar char="○"/>
            </a:pPr>
            <a:r>
              <a:rPr lang="en"/>
              <a:t>Link out to Venues and/or Where to Buy tickets</a:t>
            </a:r>
            <a:endParaRPr/>
          </a:p>
          <a:p>
            <a:pPr indent="-311150" lvl="0" marL="457200" rtl="0">
              <a:spcBef>
                <a:spcPts val="0"/>
              </a:spcBef>
              <a:spcAft>
                <a:spcPts val="0"/>
              </a:spcAft>
              <a:buSzPts val="1300"/>
              <a:buChar char="●"/>
            </a:pPr>
            <a:r>
              <a:rPr lang="en"/>
              <a:t>Deploy Site</a:t>
            </a:r>
            <a:endParaRPr/>
          </a:p>
          <a:p>
            <a:pPr indent="-298450" lvl="1" marL="914400" rtl="0">
              <a:spcBef>
                <a:spcPts val="0"/>
              </a:spcBef>
              <a:spcAft>
                <a:spcPts val="0"/>
              </a:spcAft>
              <a:buSzPts val="1100"/>
              <a:buChar char="○"/>
            </a:pPr>
            <a:r>
              <a:rPr lang="en"/>
              <a:t>GitHub</a:t>
            </a:r>
            <a:endParaRPr/>
          </a:p>
          <a:p>
            <a:pPr indent="-298450" lvl="1" marL="914400" rtl="0">
              <a:spcBef>
                <a:spcPts val="0"/>
              </a:spcBef>
              <a:spcAft>
                <a:spcPts val="0"/>
              </a:spcAft>
              <a:buSzPts val="1100"/>
              <a:buChar char="○"/>
            </a:pPr>
            <a:r>
              <a:rPr lang="en"/>
              <a:t>Hosting and Domain (Bonus)</a:t>
            </a:r>
            <a:endParaRPr/>
          </a:p>
          <a:p>
            <a:pPr indent="0" lvl="0" marL="0" rtl="0">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Wireframing</a:t>
            </a:r>
            <a:endParaRPr/>
          </a:p>
        </p:txBody>
      </p:sp>
      <p:pic>
        <p:nvPicPr>
          <p:cNvPr descr="Wireframing is the first stage of the web design process, and in this video I show you how I do it and give you some advice! Please remember to subscribe http://bit.ly/1aE5UOT&#10;&#10;If you've ever wondered how to wireframe a website, or if you want to know how to design a website and you've never heard of wireframing, this video is dedicated to you! Yes, you. Wireframing is the process of laying out the bones or the structure of a website to think about how the information will be organised on the page before you start thinking about colours and fonts and other visual things. Using the wireframe process I teach you in this video you'll be able to generate lots of ideas for different ways to arrange your website and be able to decide on the best one from there.&#10;&#10;I hope you enjoy the video! Please make sure you give it a thumbs up if you do. I'm still learning how to make tutorials MY way (not just screen casts) so any feedback is much appreciated. I ant these videos to feel like we're sitting in a room together and I'm showing you what to do, rather than you just looking at my screen as I do something. Does that make sense? &#10;&#10;If there's something design-related you're struggling with that you'd like a tutorial on next, let me know!&#10;&#10;-----------------------------------------------&#10;&#10;// ABOUT ME&#10;&#10;Hello there! I'm Charli and I'm a web and graphic designer from New Zealand currently living in London and posting videos every Saturday about design, fashion/beauty and DIYs here on CharliMarieTV. Please subscribe and say hi in the comments so we can be friends :) &#10;&#10;-----------------------------------------------&#10;&#10;// LINKS&#10;&#10;Buy xoBeauty makeup brushes (my favourites!) here: https://xobeautyshop.refersion.com/c/90b2&#10;&#10;My blog: http://www.charlimarie.com&#10;My apparel company, Liner Note Kids: http://linernotekids.com/&#10;My design portfolio: http://charliprangley.com/&#10;Twitter: https://twitter.com/charliprangley&#10;Dribbble: http://dribbble.com/charliprangley&#10;Facebook: http://www.facebook.com/charlimarieTV&#10;My sister SmayJay's channel: http://www.youtube.com/channel/UCHwfFu023JtowO8sL_ymoSg" id="253" name="Shape 253" title="How to wireframe a website | CharliMarieTV">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
        <p:nvSpPr>
          <p:cNvPr id="254" name="Shape 254"/>
          <p:cNvSpPr txBox="1"/>
          <p:nvPr/>
        </p:nvSpPr>
        <p:spPr>
          <a:xfrm>
            <a:off x="2286000" y="4770850"/>
            <a:ext cx="4572000" cy="326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u="sng">
                <a:solidFill>
                  <a:schemeClr val="hlink"/>
                </a:solidFill>
                <a:hlinkClick r:id="rId5"/>
              </a:rPr>
              <a:t>Video Link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tools can I use to wireframe</a:t>
            </a:r>
            <a:endParaRPr/>
          </a:p>
        </p:txBody>
      </p:sp>
      <p:sp>
        <p:nvSpPr>
          <p:cNvPr id="260" name="Shape 26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You can essentially wireframe using any medium</a:t>
            </a:r>
            <a:endParaRPr/>
          </a:p>
          <a:p>
            <a:pPr indent="-311150" lvl="0" marL="457200" rtl="0">
              <a:spcBef>
                <a:spcPts val="0"/>
              </a:spcBef>
              <a:spcAft>
                <a:spcPts val="0"/>
              </a:spcAft>
              <a:buSzPts val="1300"/>
              <a:buChar char="●"/>
            </a:pPr>
            <a:r>
              <a:rPr lang="en"/>
              <a:t>You can use</a:t>
            </a:r>
            <a:endParaRPr/>
          </a:p>
          <a:p>
            <a:pPr indent="-298450" lvl="1" marL="914400" rtl="0">
              <a:spcBef>
                <a:spcPts val="0"/>
              </a:spcBef>
              <a:spcAft>
                <a:spcPts val="0"/>
              </a:spcAft>
              <a:buSzPts val="1100"/>
              <a:buChar char="○"/>
            </a:pPr>
            <a:r>
              <a:rPr lang="en"/>
              <a:t>Pen and Paper</a:t>
            </a:r>
            <a:endParaRPr/>
          </a:p>
          <a:p>
            <a:pPr indent="-298450" lvl="1" marL="914400" rtl="0">
              <a:spcBef>
                <a:spcPts val="0"/>
              </a:spcBef>
              <a:spcAft>
                <a:spcPts val="0"/>
              </a:spcAft>
              <a:buSzPts val="1100"/>
              <a:buChar char="○"/>
            </a:pPr>
            <a:r>
              <a:rPr lang="en"/>
              <a:t>Illustrator</a:t>
            </a:r>
            <a:endParaRPr/>
          </a:p>
          <a:p>
            <a:pPr indent="-298450" lvl="1" marL="914400" rtl="0">
              <a:spcBef>
                <a:spcPts val="0"/>
              </a:spcBef>
              <a:spcAft>
                <a:spcPts val="0"/>
              </a:spcAft>
              <a:buSzPts val="1100"/>
              <a:buChar char="○"/>
            </a:pPr>
            <a:r>
              <a:rPr lang="en"/>
              <a:t>Sketch</a:t>
            </a:r>
            <a:endParaRPr/>
          </a:p>
          <a:p>
            <a:pPr indent="-298450" lvl="1" marL="914400" rtl="0">
              <a:spcBef>
                <a:spcPts val="0"/>
              </a:spcBef>
              <a:spcAft>
                <a:spcPts val="0"/>
              </a:spcAft>
              <a:buSzPts val="1100"/>
              <a:buChar char="○"/>
            </a:pPr>
            <a:r>
              <a:rPr lang="en"/>
              <a:t>Photoshop</a:t>
            </a:r>
            <a:endParaRPr/>
          </a:p>
          <a:p>
            <a:pPr indent="-298450" lvl="1" marL="914400" rtl="0">
              <a:spcBef>
                <a:spcPts val="0"/>
              </a:spcBef>
              <a:spcAft>
                <a:spcPts val="0"/>
              </a:spcAft>
              <a:buSzPts val="1100"/>
              <a:buChar char="○"/>
            </a:pPr>
            <a:r>
              <a:rPr lang="en"/>
              <a:t>Draw.io</a:t>
            </a:r>
            <a:endParaRPr/>
          </a:p>
          <a:p>
            <a:pPr indent="-298450" lvl="1" marL="914400" rtl="0">
              <a:spcBef>
                <a:spcPts val="0"/>
              </a:spcBef>
              <a:spcAft>
                <a:spcPts val="0"/>
              </a:spcAft>
              <a:buSzPts val="1100"/>
              <a:buChar char="○"/>
            </a:pPr>
            <a:r>
              <a:rPr lang="en"/>
              <a:t>Balsamiq</a:t>
            </a:r>
            <a:endParaRPr/>
          </a:p>
          <a:p>
            <a:pPr indent="-311150" lvl="0" marL="457200" rtl="0">
              <a:spcBef>
                <a:spcPts val="0"/>
              </a:spcBef>
              <a:spcAft>
                <a:spcPts val="0"/>
              </a:spcAft>
              <a:buSzPts val="1300"/>
              <a:buChar char="●"/>
            </a:pPr>
            <a:r>
              <a:rPr lang="en"/>
              <a:t>If you use a digital format just make sure you are able to export as</a:t>
            </a:r>
            <a:endParaRPr/>
          </a:p>
          <a:p>
            <a:pPr indent="-298450" lvl="1" marL="914400" rtl="0">
              <a:spcBef>
                <a:spcPts val="0"/>
              </a:spcBef>
              <a:spcAft>
                <a:spcPts val="0"/>
              </a:spcAft>
              <a:buSzPts val="1100"/>
              <a:buChar char="○"/>
            </a:pPr>
            <a:r>
              <a:rPr lang="en"/>
              <a:t>.png</a:t>
            </a:r>
            <a:endParaRPr/>
          </a:p>
          <a:p>
            <a:pPr indent="-298450" lvl="1" marL="914400" rtl="0">
              <a:spcBef>
                <a:spcPts val="0"/>
              </a:spcBef>
              <a:spcAft>
                <a:spcPts val="0"/>
              </a:spcAft>
              <a:buSzPts val="1100"/>
              <a:buChar char="○"/>
            </a:pPr>
            <a:r>
              <a:rPr lang="en"/>
              <a:t>.jpeg/jpg</a:t>
            </a:r>
            <a:endParaRPr/>
          </a:p>
          <a:p>
            <a:pPr indent="-311150" lvl="0" marL="457200" rtl="0">
              <a:spcBef>
                <a:spcPts val="0"/>
              </a:spcBef>
              <a:spcAft>
                <a:spcPts val="0"/>
              </a:spcAft>
              <a:buSzPts val="1300"/>
              <a:buChar char="●"/>
            </a:pPr>
            <a:r>
              <a:rPr lang="en"/>
              <a:t>Canvas Size </a:t>
            </a:r>
            <a:endParaRPr/>
          </a:p>
          <a:p>
            <a:pPr indent="-298450" lvl="1" marL="914400" rtl="0">
              <a:spcBef>
                <a:spcPts val="0"/>
              </a:spcBef>
              <a:spcAft>
                <a:spcPts val="0"/>
              </a:spcAft>
              <a:buSzPts val="1100"/>
              <a:buChar char="○"/>
            </a:pPr>
            <a:r>
              <a:rPr lang="en"/>
              <a:t>Width: 1400px </a:t>
            </a:r>
            <a:endParaRPr/>
          </a:p>
          <a:p>
            <a:pPr indent="-298450" lvl="1" marL="914400">
              <a:spcBef>
                <a:spcPts val="0"/>
              </a:spcBef>
              <a:spcAft>
                <a:spcPts val="0"/>
              </a:spcAft>
              <a:buSzPts val="1100"/>
              <a:buChar char="○"/>
            </a:pPr>
            <a:r>
              <a:rPr lang="en"/>
              <a:t>Height: 1000px but allow for this to expand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Homework</a:t>
            </a:r>
            <a:endParaRPr/>
          </a:p>
        </p:txBody>
      </p:sp>
      <p:sp>
        <p:nvSpPr>
          <p:cNvPr id="266" name="Shape 266"/>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Identify the band in which you want to create a site for</a:t>
            </a:r>
            <a:endParaRPr/>
          </a:p>
          <a:p>
            <a:pPr indent="-311150" lvl="0" marL="457200" rtl="0">
              <a:spcBef>
                <a:spcPts val="0"/>
              </a:spcBef>
              <a:spcAft>
                <a:spcPts val="0"/>
              </a:spcAft>
              <a:buSzPts val="1300"/>
              <a:buChar char="●"/>
            </a:pPr>
            <a:r>
              <a:rPr lang="en"/>
              <a:t>Wireframe </a:t>
            </a:r>
            <a:endParaRPr/>
          </a:p>
          <a:p>
            <a:pPr indent="-298450" lvl="1" marL="914400" rtl="0">
              <a:spcBef>
                <a:spcPts val="0"/>
              </a:spcBef>
              <a:spcAft>
                <a:spcPts val="0"/>
              </a:spcAft>
              <a:buSzPts val="1100"/>
              <a:buChar char="○"/>
            </a:pPr>
            <a:r>
              <a:rPr lang="en"/>
              <a:t>Homepage</a:t>
            </a:r>
            <a:endParaRPr/>
          </a:p>
          <a:p>
            <a:pPr indent="-298450" lvl="1" marL="914400" rtl="0">
              <a:spcBef>
                <a:spcPts val="0"/>
              </a:spcBef>
              <a:spcAft>
                <a:spcPts val="0"/>
              </a:spcAft>
              <a:buSzPts val="1100"/>
              <a:buChar char="○"/>
            </a:pPr>
            <a:r>
              <a:rPr lang="en"/>
              <a:t>About</a:t>
            </a:r>
            <a:endParaRPr/>
          </a:p>
          <a:p>
            <a:pPr indent="-298450" lvl="1" marL="914400" rtl="0">
              <a:spcBef>
                <a:spcPts val="0"/>
              </a:spcBef>
              <a:spcAft>
                <a:spcPts val="0"/>
              </a:spcAft>
              <a:buSzPts val="1100"/>
              <a:buChar char="○"/>
            </a:pPr>
            <a:r>
              <a:rPr lang="en"/>
              <a:t>Discography</a:t>
            </a:r>
            <a:endParaRPr/>
          </a:p>
          <a:p>
            <a:pPr indent="-311150" lvl="0" marL="457200" rtl="0">
              <a:spcBef>
                <a:spcPts val="0"/>
              </a:spcBef>
              <a:spcAft>
                <a:spcPts val="0"/>
              </a:spcAft>
              <a:buSzPts val="1300"/>
              <a:buChar char="●"/>
            </a:pPr>
            <a:r>
              <a:rPr lang="en"/>
              <a:t>Read Ch 3 &amp; 6</a:t>
            </a:r>
            <a:endParaRPr/>
          </a:p>
          <a:p>
            <a:pPr indent="-311150" lvl="0" marL="457200" rtl="0">
              <a:spcBef>
                <a:spcPts val="0"/>
              </a:spcBef>
              <a:spcAft>
                <a:spcPts val="0"/>
              </a:spcAft>
              <a:buSzPts val="1300"/>
              <a:buChar char="●"/>
            </a:pPr>
            <a:r>
              <a:rPr lang="en"/>
              <a:t>Sign up for </a:t>
            </a:r>
            <a:r>
              <a:rPr lang="en" u="sng">
                <a:solidFill>
                  <a:schemeClr val="hlink"/>
                </a:solidFill>
                <a:hlinkClick r:id="rId3"/>
              </a:rPr>
              <a:t>GitHub </a:t>
            </a:r>
            <a:endParaRPr/>
          </a:p>
          <a:p>
            <a:pPr indent="-298450" lvl="1" marL="914400" rtl="0">
              <a:spcBef>
                <a:spcPts val="0"/>
              </a:spcBef>
              <a:spcAft>
                <a:spcPts val="0"/>
              </a:spcAft>
              <a:buSzPts val="1100"/>
              <a:buChar char="○"/>
            </a:pPr>
            <a:r>
              <a:rPr lang="en"/>
              <a:t>Free Account</a:t>
            </a:r>
            <a:endParaRPr/>
          </a:p>
          <a:p>
            <a:pPr indent="-311150" lvl="0" marL="457200" rtl="0">
              <a:spcBef>
                <a:spcPts val="0"/>
              </a:spcBef>
              <a:spcAft>
                <a:spcPts val="0"/>
              </a:spcAft>
              <a:buSzPts val="1300"/>
              <a:buChar char="●"/>
            </a:pPr>
            <a:r>
              <a:rPr lang="en"/>
              <a:t>Get external storage</a:t>
            </a:r>
            <a:endParaRPr/>
          </a:p>
          <a:p>
            <a:pPr indent="-298450" lvl="1" marL="914400" rtl="0">
              <a:spcBef>
                <a:spcPts val="0"/>
              </a:spcBef>
              <a:spcAft>
                <a:spcPts val="0"/>
              </a:spcAft>
              <a:buSzPts val="1100"/>
              <a:buChar char="○"/>
            </a:pPr>
            <a:r>
              <a:rPr lang="en"/>
              <a:t>Cloud Storage </a:t>
            </a:r>
            <a:r>
              <a:rPr lang="en"/>
              <a:t>Preferred</a:t>
            </a:r>
            <a:r>
              <a:rPr lang="en"/>
              <a:t> </a:t>
            </a:r>
            <a:endParaRPr/>
          </a:p>
          <a:p>
            <a:pPr indent="-298450" lvl="1" marL="914400" rtl="0">
              <a:spcBef>
                <a:spcPts val="0"/>
              </a:spcBef>
              <a:spcAft>
                <a:spcPts val="0"/>
              </a:spcAft>
              <a:buSzPts val="1100"/>
              <a:buChar char="○"/>
            </a:pPr>
            <a:r>
              <a:rPr lang="en"/>
              <a:t>USB Flash Drive 8GB is more than enough</a:t>
            </a:r>
            <a:endParaRPr/>
          </a:p>
        </p:txBody>
      </p:sp>
      <p:pic>
        <p:nvPicPr>
          <p:cNvPr id="267" name="Shape 267"/>
          <p:cNvPicPr preferRelativeResize="0"/>
          <p:nvPr/>
        </p:nvPicPr>
        <p:blipFill>
          <a:blip r:embed="rId4">
            <a:alphaModFix/>
          </a:blip>
          <a:stretch>
            <a:fillRect/>
          </a:stretch>
        </p:blipFill>
        <p:spPr>
          <a:xfrm>
            <a:off x="4849350" y="1567550"/>
            <a:ext cx="4138500" cy="21647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Index</a:t>
            </a:r>
            <a:endParaRPr/>
          </a:p>
        </p:txBody>
      </p:sp>
      <p:sp>
        <p:nvSpPr>
          <p:cNvPr id="273" name="Shape 273"/>
          <p:cNvSpPr txBox="1"/>
          <p:nvPr>
            <p:ph idx="1" type="body"/>
          </p:nvPr>
        </p:nvSpPr>
        <p:spPr>
          <a:xfrm>
            <a:off x="1297500" y="1567550"/>
            <a:ext cx="35157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u="sng">
                <a:solidFill>
                  <a:schemeClr val="hlink"/>
                </a:solidFill>
                <a:hlinkClick r:id="rId3"/>
              </a:rPr>
              <a:t>jQuery</a:t>
            </a:r>
            <a:endParaRPr/>
          </a:p>
          <a:p>
            <a:pPr indent="-311150" lvl="0" marL="457200" rtl="0">
              <a:spcBef>
                <a:spcPts val="0"/>
              </a:spcBef>
              <a:spcAft>
                <a:spcPts val="0"/>
              </a:spcAft>
              <a:buSzPts val="1300"/>
              <a:buChar char="●"/>
            </a:pPr>
            <a:r>
              <a:rPr lang="en" u="sng">
                <a:solidFill>
                  <a:schemeClr val="hlink"/>
                </a:solidFill>
                <a:hlinkClick r:id="rId4"/>
              </a:rPr>
              <a:t>Git</a:t>
            </a:r>
            <a:endParaRPr/>
          </a:p>
          <a:p>
            <a:pPr indent="-311150" lvl="0" marL="457200" rtl="0">
              <a:spcBef>
                <a:spcPts val="0"/>
              </a:spcBef>
              <a:spcAft>
                <a:spcPts val="0"/>
              </a:spcAft>
              <a:buSzPts val="1300"/>
              <a:buChar char="●"/>
            </a:pPr>
            <a:r>
              <a:rPr lang="en" u="sng">
                <a:solidFill>
                  <a:schemeClr val="hlink"/>
                </a:solidFill>
                <a:hlinkClick r:id="rId5"/>
              </a:rPr>
              <a:t>GitHub</a:t>
            </a:r>
            <a:endParaRPr/>
          </a:p>
          <a:p>
            <a:pPr indent="-311150" lvl="0" marL="457200" rtl="0">
              <a:spcBef>
                <a:spcPts val="0"/>
              </a:spcBef>
              <a:spcAft>
                <a:spcPts val="0"/>
              </a:spcAft>
              <a:buSzPts val="1300"/>
              <a:buChar char="●"/>
            </a:pPr>
            <a:r>
              <a:rPr lang="en" u="sng">
                <a:solidFill>
                  <a:schemeClr val="hlink"/>
                </a:solidFill>
                <a:hlinkClick r:id="rId6"/>
              </a:rPr>
              <a:t>CSS Flexbox Guide</a:t>
            </a:r>
            <a:endParaRPr/>
          </a:p>
          <a:p>
            <a:pPr indent="-311150" lvl="0" marL="457200" rtl="0">
              <a:spcBef>
                <a:spcPts val="0"/>
              </a:spcBef>
              <a:spcAft>
                <a:spcPts val="0"/>
              </a:spcAft>
              <a:buSzPts val="1300"/>
              <a:buChar char="●"/>
            </a:pPr>
            <a:r>
              <a:rPr lang="en" u="sng">
                <a:solidFill>
                  <a:schemeClr val="hlink"/>
                </a:solidFill>
                <a:hlinkClick r:id="rId7"/>
              </a:rPr>
              <a:t>Bulma</a:t>
            </a:r>
            <a:endParaRPr/>
          </a:p>
          <a:p>
            <a:pPr indent="-311150" lvl="0" marL="457200" rtl="0">
              <a:spcBef>
                <a:spcPts val="0"/>
              </a:spcBef>
              <a:spcAft>
                <a:spcPts val="0"/>
              </a:spcAft>
              <a:buSzPts val="1300"/>
              <a:buChar char="●"/>
            </a:pPr>
            <a:r>
              <a:rPr lang="en" u="sng">
                <a:solidFill>
                  <a:schemeClr val="hlink"/>
                </a:solidFill>
                <a:hlinkClick r:id="rId8"/>
              </a:rPr>
              <a:t>HTML5/CSS3 Book</a:t>
            </a:r>
            <a:endParaRPr/>
          </a:p>
          <a:p>
            <a:pPr indent="-311150" lvl="0" marL="457200" rtl="0">
              <a:spcBef>
                <a:spcPts val="0"/>
              </a:spcBef>
              <a:spcAft>
                <a:spcPts val="0"/>
              </a:spcAft>
              <a:buSzPts val="1300"/>
              <a:buChar char="●"/>
            </a:pPr>
            <a:r>
              <a:rPr lang="en" u="sng">
                <a:solidFill>
                  <a:schemeClr val="hlink"/>
                </a:solidFill>
                <a:hlinkClick r:id="rId9"/>
              </a:rPr>
              <a:t>inVision</a:t>
            </a:r>
            <a:endParaRPr/>
          </a:p>
          <a:p>
            <a:pPr indent="-311150" lvl="0" marL="457200" rtl="0">
              <a:spcBef>
                <a:spcPts val="0"/>
              </a:spcBef>
              <a:spcAft>
                <a:spcPts val="0"/>
              </a:spcAft>
              <a:buSzPts val="1300"/>
              <a:buChar char="●"/>
            </a:pPr>
            <a:r>
              <a:rPr lang="en" u="sng">
                <a:solidFill>
                  <a:schemeClr val="hlink"/>
                </a:solidFill>
                <a:hlinkClick r:id="rId10"/>
              </a:rPr>
              <a:t>Demo Site</a:t>
            </a:r>
            <a:endParaRPr/>
          </a:p>
          <a:p>
            <a:pPr indent="-311150" lvl="0" marL="457200" rtl="0">
              <a:spcBef>
                <a:spcPts val="0"/>
              </a:spcBef>
              <a:spcAft>
                <a:spcPts val="0"/>
              </a:spcAft>
              <a:buSzPts val="1300"/>
              <a:buChar char="●"/>
            </a:pPr>
            <a:r>
              <a:rPr lang="en" u="sng">
                <a:solidFill>
                  <a:schemeClr val="hlink"/>
                </a:solidFill>
                <a:hlinkClick r:id="rId11"/>
              </a:rPr>
              <a:t>GitHub Desktop</a:t>
            </a:r>
            <a:endParaRPr/>
          </a:p>
          <a:p>
            <a:pPr indent="-311150" lvl="0" marL="457200" rtl="0">
              <a:spcBef>
                <a:spcPts val="0"/>
              </a:spcBef>
              <a:spcAft>
                <a:spcPts val="0"/>
              </a:spcAft>
              <a:buSzPts val="1300"/>
              <a:buChar char="●"/>
            </a:pPr>
            <a:r>
              <a:rPr lang="en" u="sng">
                <a:solidFill>
                  <a:schemeClr val="hlink"/>
                </a:solidFill>
                <a:hlinkClick r:id="rId12"/>
              </a:rPr>
              <a:t>Atom Text Editor</a:t>
            </a:r>
            <a:endParaRPr/>
          </a:p>
          <a:p>
            <a:pPr indent="-311150" lvl="0" marL="457200">
              <a:spcBef>
                <a:spcPts val="0"/>
              </a:spcBef>
              <a:spcAft>
                <a:spcPts val="0"/>
              </a:spcAft>
              <a:buSzPts val="1300"/>
              <a:buChar char="●"/>
            </a:pPr>
            <a:r>
              <a:rPr lang="en" u="sng">
                <a:solidFill>
                  <a:schemeClr val="hlink"/>
                </a:solidFill>
                <a:hlinkClick r:id="rId13"/>
              </a:rPr>
              <a:t>Wireframe Video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Tell us about yourself</a:t>
            </a:r>
            <a:endParaRPr/>
          </a:p>
        </p:txBody>
      </p:sp>
      <p:sp>
        <p:nvSpPr>
          <p:cNvPr id="141" name="Shape 141"/>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What is your name?</a:t>
            </a:r>
            <a:endParaRPr/>
          </a:p>
          <a:p>
            <a:pPr indent="-311150" lvl="0" marL="457200" rtl="0">
              <a:spcBef>
                <a:spcPts val="0"/>
              </a:spcBef>
              <a:spcAft>
                <a:spcPts val="0"/>
              </a:spcAft>
              <a:buSzPts val="1300"/>
              <a:buChar char="●"/>
            </a:pPr>
            <a:r>
              <a:rPr lang="en"/>
              <a:t>Where do you work?</a:t>
            </a:r>
            <a:endParaRPr/>
          </a:p>
          <a:p>
            <a:pPr indent="-311150" lvl="0" marL="457200">
              <a:spcBef>
                <a:spcPts val="0"/>
              </a:spcBef>
              <a:spcAft>
                <a:spcPts val="0"/>
              </a:spcAft>
              <a:buSzPts val="1300"/>
              <a:buChar char="●"/>
            </a:pPr>
            <a:r>
              <a:rPr lang="en"/>
              <a:t>What’s your major?</a:t>
            </a:r>
            <a:endParaRPr/>
          </a:p>
          <a:p>
            <a:pPr indent="-311150" lvl="0" marL="457200" rtl="0">
              <a:spcBef>
                <a:spcPts val="0"/>
              </a:spcBef>
              <a:spcAft>
                <a:spcPts val="0"/>
              </a:spcAft>
              <a:buSzPts val="1300"/>
              <a:buChar char="●"/>
            </a:pPr>
            <a:r>
              <a:rPr lang="en"/>
              <a:t>What do you hope to learn?</a:t>
            </a:r>
            <a:endParaRPr/>
          </a:p>
          <a:p>
            <a:pPr indent="-311150" lvl="0" marL="457200" rtl="0">
              <a:spcBef>
                <a:spcPts val="0"/>
              </a:spcBef>
              <a:spcAft>
                <a:spcPts val="0"/>
              </a:spcAft>
              <a:buSzPts val="1300"/>
              <a:buChar char="●"/>
            </a:pPr>
            <a:r>
              <a:rPr lang="en"/>
              <a:t>What kind of music are you into?</a:t>
            </a:r>
            <a:endParaRPr/>
          </a:p>
          <a:p>
            <a:pPr indent="-311150" lvl="0" marL="457200" rtl="0">
              <a:spcBef>
                <a:spcPts val="0"/>
              </a:spcBef>
              <a:spcAft>
                <a:spcPts val="0"/>
              </a:spcAft>
              <a:buSzPts val="1300"/>
              <a:buChar char="●"/>
            </a:pPr>
            <a:r>
              <a:rPr lang="en"/>
              <a:t>What are you excited about for this class?</a:t>
            </a:r>
            <a:endParaRPr/>
          </a:p>
          <a:p>
            <a:pPr indent="-311150" lvl="0" marL="457200">
              <a:spcBef>
                <a:spcPts val="0"/>
              </a:spcBef>
              <a:spcAft>
                <a:spcPts val="0"/>
              </a:spcAft>
              <a:buSzPts val="1300"/>
              <a:buChar char="●"/>
            </a:pPr>
            <a:r>
              <a:rPr lang="en"/>
              <a:t>etc.</a:t>
            </a:r>
            <a:endParaRPr/>
          </a:p>
        </p:txBody>
      </p:sp>
      <p:sp>
        <p:nvSpPr>
          <p:cNvPr id="142" name="Shape 142"/>
          <p:cNvSpPr txBox="1"/>
          <p:nvPr>
            <p:ph idx="2" type="body"/>
          </p:nvPr>
        </p:nvSpPr>
        <p:spPr>
          <a:xfrm>
            <a:off x="4933200" y="2210400"/>
            <a:ext cx="3403200" cy="7227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en"/>
              <a:t>Tell us a </a:t>
            </a:r>
            <a:r>
              <a:rPr b="1" lang="en"/>
              <a:t>FUN FACT </a:t>
            </a:r>
            <a:r>
              <a:rPr lang="en"/>
              <a:t>about yourself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this course about?</a:t>
            </a:r>
            <a:endParaRPr/>
          </a:p>
        </p:txBody>
      </p:sp>
      <p:sp>
        <p:nvSpPr>
          <p:cNvPr id="148" name="Shape 14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You will be hard coding your website</a:t>
            </a:r>
            <a:endParaRPr/>
          </a:p>
          <a:p>
            <a:pPr indent="-311150" lvl="0" marL="457200" rtl="0">
              <a:spcBef>
                <a:spcPts val="0"/>
              </a:spcBef>
              <a:spcAft>
                <a:spcPts val="0"/>
              </a:spcAft>
              <a:buSzPts val="1300"/>
              <a:buChar char="●"/>
            </a:pPr>
            <a:r>
              <a:rPr lang="en"/>
              <a:t>Learn about wire framing</a:t>
            </a:r>
            <a:endParaRPr/>
          </a:p>
          <a:p>
            <a:pPr indent="-311150" lvl="0" marL="457200" rtl="0">
              <a:spcBef>
                <a:spcPts val="0"/>
              </a:spcBef>
              <a:spcAft>
                <a:spcPts val="0"/>
              </a:spcAft>
              <a:buSzPts val="1300"/>
              <a:buChar char="●"/>
            </a:pPr>
            <a:r>
              <a:rPr lang="en"/>
              <a:t>Medium </a:t>
            </a:r>
            <a:r>
              <a:rPr lang="en"/>
              <a:t>fidelity</a:t>
            </a:r>
            <a:r>
              <a:rPr lang="en"/>
              <a:t> design mockups</a:t>
            </a:r>
            <a:endParaRPr/>
          </a:p>
          <a:p>
            <a:pPr indent="-311150" lvl="0" marL="457200" rtl="0">
              <a:spcBef>
                <a:spcPts val="0"/>
              </a:spcBef>
              <a:spcAft>
                <a:spcPts val="0"/>
              </a:spcAft>
              <a:buSzPts val="1300"/>
              <a:buChar char="●"/>
            </a:pPr>
            <a:r>
              <a:rPr lang="en"/>
              <a:t>Prototype your site</a:t>
            </a:r>
            <a:endParaRPr/>
          </a:p>
          <a:p>
            <a:pPr indent="-311150" lvl="0" marL="457200" rtl="0">
              <a:spcBef>
                <a:spcPts val="0"/>
              </a:spcBef>
              <a:spcAft>
                <a:spcPts val="0"/>
              </a:spcAft>
              <a:buSzPts val="1300"/>
              <a:buChar char="●"/>
            </a:pPr>
            <a:r>
              <a:rPr lang="en"/>
              <a:t>Deploy your site</a:t>
            </a:r>
            <a:endParaRPr/>
          </a:p>
          <a:p>
            <a:pPr indent="-298450" lvl="1" marL="914400" rtl="0">
              <a:spcBef>
                <a:spcPts val="0"/>
              </a:spcBef>
              <a:spcAft>
                <a:spcPts val="0"/>
              </a:spcAft>
              <a:buSzPts val="1100"/>
              <a:buChar char="○"/>
            </a:pPr>
            <a:r>
              <a:rPr lang="en"/>
              <a:t>You </a:t>
            </a:r>
            <a:r>
              <a:rPr i="1" lang="en"/>
              <a:t>can </a:t>
            </a:r>
            <a:r>
              <a:rPr lang="en"/>
              <a:t>use GitHub</a:t>
            </a:r>
            <a:endParaRPr/>
          </a:p>
          <a:p>
            <a:pPr indent="-298450" lvl="1" marL="914400">
              <a:spcBef>
                <a:spcPts val="0"/>
              </a:spcBef>
              <a:spcAft>
                <a:spcPts val="0"/>
              </a:spcAft>
              <a:buSzPts val="1100"/>
              <a:buChar char="○"/>
            </a:pPr>
            <a:r>
              <a:rPr lang="en"/>
              <a:t>Prefer</a:t>
            </a:r>
            <a:r>
              <a:rPr lang="en"/>
              <a:t> you purchase your own Hosting/Domain name </a:t>
            </a:r>
            <a:endParaRPr/>
          </a:p>
        </p:txBody>
      </p:sp>
      <p:sp>
        <p:nvSpPr>
          <p:cNvPr id="149" name="Shape 149"/>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Flow of building a website</a:t>
            </a:r>
            <a:endParaRPr/>
          </a:p>
          <a:p>
            <a:pPr indent="-311150" lvl="0" marL="457200" rtl="0">
              <a:spcBef>
                <a:spcPts val="0"/>
              </a:spcBef>
              <a:spcAft>
                <a:spcPts val="0"/>
              </a:spcAft>
              <a:buSzPts val="1300"/>
              <a:buChar char="●"/>
            </a:pPr>
            <a:r>
              <a:rPr lang="en"/>
              <a:t>Learning</a:t>
            </a:r>
            <a:endParaRPr/>
          </a:p>
          <a:p>
            <a:pPr indent="-298450" lvl="1" marL="914400" rtl="0">
              <a:spcBef>
                <a:spcPts val="0"/>
              </a:spcBef>
              <a:spcAft>
                <a:spcPts val="0"/>
              </a:spcAft>
              <a:buSzPts val="1100"/>
              <a:buChar char="○"/>
            </a:pPr>
            <a:r>
              <a:rPr lang="en"/>
              <a:t> How to ask questions</a:t>
            </a:r>
            <a:endParaRPr/>
          </a:p>
          <a:p>
            <a:pPr indent="-298450" lvl="1" marL="914400" rtl="0">
              <a:spcBef>
                <a:spcPts val="0"/>
              </a:spcBef>
              <a:spcAft>
                <a:spcPts val="0"/>
              </a:spcAft>
              <a:buSzPts val="1100"/>
              <a:buChar char="○"/>
            </a:pPr>
            <a:r>
              <a:rPr lang="en"/>
              <a:t>Where to find help</a:t>
            </a:r>
            <a:endParaRPr/>
          </a:p>
          <a:p>
            <a:pPr indent="-298450" lvl="1" marL="914400" rtl="0">
              <a:spcBef>
                <a:spcPts val="0"/>
              </a:spcBef>
              <a:spcAft>
                <a:spcPts val="0"/>
              </a:spcAft>
              <a:buSzPts val="1100"/>
              <a:buChar char="○"/>
            </a:pPr>
            <a:r>
              <a:rPr lang="en"/>
              <a:t>Networking/How the Internet work w/Guest Speaker</a:t>
            </a:r>
            <a:endParaRPr/>
          </a:p>
          <a:p>
            <a:pPr indent="-298450" lvl="1" marL="914400" rtl="0">
              <a:spcBef>
                <a:spcPts val="0"/>
              </a:spcBef>
              <a:spcAft>
                <a:spcPts val="0"/>
              </a:spcAft>
              <a:buSzPts val="1100"/>
              <a:buChar char="○"/>
            </a:pPr>
            <a:r>
              <a:rPr lang="en"/>
              <a:t>Frameworks/</a:t>
            </a:r>
            <a:r>
              <a:rPr lang="en"/>
              <a:t>Utilities</a:t>
            </a:r>
            <a:endParaRPr/>
          </a:p>
          <a:p>
            <a:pPr indent="-311150" lvl="0" marL="457200" rtl="0">
              <a:spcBef>
                <a:spcPts val="0"/>
              </a:spcBef>
              <a:spcAft>
                <a:spcPts val="0"/>
              </a:spcAft>
              <a:buSzPts val="1300"/>
              <a:buChar char="●"/>
            </a:pPr>
            <a:r>
              <a:rPr lang="en"/>
              <a:t>What it’s like to design and then have to develop that design</a:t>
            </a:r>
            <a:endParaRPr/>
          </a:p>
          <a:p>
            <a:pPr indent="-311150" lvl="0" marL="457200">
              <a:spcBef>
                <a:spcPts val="0"/>
              </a:spcBef>
              <a:spcAft>
                <a:spcPts val="0"/>
              </a:spcAft>
              <a:buSzPts val="1300"/>
              <a:buChar char="●"/>
            </a:pPr>
            <a:r>
              <a:rPr lang="en"/>
              <a:t>Limitations and challenges of browsers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we will learn</a:t>
            </a:r>
            <a:endParaRPr/>
          </a:p>
        </p:txBody>
      </p:sp>
      <p:pic>
        <p:nvPicPr>
          <p:cNvPr id="155" name="Shape 155"/>
          <p:cNvPicPr preferRelativeResize="0"/>
          <p:nvPr/>
        </p:nvPicPr>
        <p:blipFill>
          <a:blip r:embed="rId3">
            <a:alphaModFix/>
          </a:blip>
          <a:stretch>
            <a:fillRect/>
          </a:stretch>
        </p:blipFill>
        <p:spPr>
          <a:xfrm>
            <a:off x="2850975" y="1307850"/>
            <a:ext cx="3931955" cy="3530850"/>
          </a:xfrm>
          <a:prstGeom prst="rect">
            <a:avLst/>
          </a:prstGeom>
          <a:noFill/>
          <a:ln>
            <a:noFill/>
          </a:ln>
        </p:spPr>
      </p:pic>
      <p:sp>
        <p:nvSpPr>
          <p:cNvPr id="156" name="Shape 156"/>
          <p:cNvSpPr txBox="1"/>
          <p:nvPr/>
        </p:nvSpPr>
        <p:spPr>
          <a:xfrm>
            <a:off x="6766900" y="1307850"/>
            <a:ext cx="2072400" cy="19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CSS 3</a:t>
            </a:r>
            <a:endParaRPr b="1" sz="3600">
              <a:solidFill>
                <a:srgbClr val="FFFFFF"/>
              </a:solidFill>
            </a:endParaRPr>
          </a:p>
          <a:p>
            <a:pPr indent="0" lvl="0" marL="0" rtl="0" algn="ctr">
              <a:spcBef>
                <a:spcPts val="0"/>
              </a:spcBef>
              <a:spcAft>
                <a:spcPts val="0"/>
              </a:spcAft>
              <a:buNone/>
            </a:pPr>
            <a:r>
              <a:rPr i="1" lang="en" sz="2400">
                <a:solidFill>
                  <a:srgbClr val="FFFFFF"/>
                </a:solidFill>
              </a:rPr>
              <a:t>Style</a:t>
            </a:r>
            <a:endParaRPr i="1" sz="2400">
              <a:solidFill>
                <a:srgbClr val="FFFFFF"/>
              </a:solidFill>
            </a:endParaRPr>
          </a:p>
          <a:p>
            <a:pPr indent="0" lvl="0" marL="0" rtl="0" algn="ctr">
              <a:spcBef>
                <a:spcPts val="0"/>
              </a:spcBef>
              <a:spcAft>
                <a:spcPts val="0"/>
              </a:spcAft>
              <a:buNone/>
            </a:pPr>
            <a:r>
              <a:rPr i="1" lang="en" sz="2400">
                <a:solidFill>
                  <a:srgbClr val="FFFFFF"/>
                </a:solidFill>
              </a:rPr>
              <a:t>Presentation</a:t>
            </a:r>
            <a:endParaRPr i="1" sz="2400">
              <a:solidFill>
                <a:srgbClr val="FFFFFF"/>
              </a:solidFill>
            </a:endParaRPr>
          </a:p>
        </p:txBody>
      </p:sp>
      <p:sp>
        <p:nvSpPr>
          <p:cNvPr id="157" name="Shape 157"/>
          <p:cNvSpPr txBox="1"/>
          <p:nvPr/>
        </p:nvSpPr>
        <p:spPr>
          <a:xfrm>
            <a:off x="670900" y="1384050"/>
            <a:ext cx="2072400" cy="19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HTML 5</a:t>
            </a:r>
            <a:endParaRPr b="1" sz="3600">
              <a:solidFill>
                <a:srgbClr val="FFFFFF"/>
              </a:solidFill>
            </a:endParaRPr>
          </a:p>
          <a:p>
            <a:pPr indent="0" lvl="0" marL="0" rtl="0" algn="ctr">
              <a:spcBef>
                <a:spcPts val="0"/>
              </a:spcBef>
              <a:spcAft>
                <a:spcPts val="0"/>
              </a:spcAft>
              <a:buNone/>
            </a:pPr>
            <a:r>
              <a:rPr i="1" lang="en" sz="2400">
                <a:solidFill>
                  <a:srgbClr val="FFFFFF"/>
                </a:solidFill>
              </a:rPr>
              <a:t>Content</a:t>
            </a:r>
            <a:endParaRPr i="1" sz="2400">
              <a:solidFill>
                <a:srgbClr val="FFFFFF"/>
              </a:solidFill>
            </a:endParaRPr>
          </a:p>
          <a:p>
            <a:pPr indent="0" lvl="0" marL="0" rtl="0" algn="ctr">
              <a:spcBef>
                <a:spcPts val="0"/>
              </a:spcBef>
              <a:spcAft>
                <a:spcPts val="0"/>
              </a:spcAft>
              <a:buNone/>
            </a:pPr>
            <a:r>
              <a:rPr i="1" lang="en" sz="2400">
                <a:solidFill>
                  <a:srgbClr val="FFFFFF"/>
                </a:solidFill>
              </a:rPr>
              <a:t>Structure</a:t>
            </a:r>
            <a:endParaRPr i="1" sz="2400">
              <a:solidFill>
                <a:srgbClr val="FFFFFF"/>
              </a:solidFill>
            </a:endParaRPr>
          </a:p>
        </p:txBody>
      </p:sp>
      <p:sp>
        <p:nvSpPr>
          <p:cNvPr id="158" name="Shape 158"/>
          <p:cNvSpPr txBox="1"/>
          <p:nvPr/>
        </p:nvSpPr>
        <p:spPr>
          <a:xfrm>
            <a:off x="927325" y="3599900"/>
            <a:ext cx="2964300" cy="12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JavaScript</a:t>
            </a:r>
            <a:endParaRPr b="1" sz="3600">
              <a:solidFill>
                <a:srgbClr val="FFFFFF"/>
              </a:solidFill>
            </a:endParaRPr>
          </a:p>
          <a:p>
            <a:pPr indent="0" lvl="0" marL="0" rtl="0" algn="ctr">
              <a:spcBef>
                <a:spcPts val="0"/>
              </a:spcBef>
              <a:spcAft>
                <a:spcPts val="0"/>
              </a:spcAft>
              <a:buNone/>
            </a:pPr>
            <a:r>
              <a:rPr i="1" lang="en" sz="2400">
                <a:solidFill>
                  <a:srgbClr val="FFFFFF"/>
                </a:solidFill>
              </a:rPr>
              <a:t>Behavioral</a:t>
            </a:r>
            <a:endParaRPr i="1" sz="2400">
              <a:solidFill>
                <a:srgbClr val="FFFFFF"/>
              </a:solidFill>
            </a:endParaRPr>
          </a:p>
        </p:txBody>
      </p:sp>
      <p:pic>
        <p:nvPicPr>
          <p:cNvPr id="159" name="Shape 159">
            <a:hlinkClick r:id="rId4"/>
          </p:cNvPr>
          <p:cNvPicPr preferRelativeResize="0"/>
          <p:nvPr/>
        </p:nvPicPr>
        <p:blipFill>
          <a:blip r:embed="rId5">
            <a:alphaModFix/>
          </a:blip>
          <a:stretch>
            <a:fillRect/>
          </a:stretch>
        </p:blipFill>
        <p:spPr>
          <a:xfrm>
            <a:off x="6994350" y="3379125"/>
            <a:ext cx="1516776" cy="1516774"/>
          </a:xfrm>
          <a:prstGeom prst="rect">
            <a:avLst/>
          </a:prstGeom>
          <a:noFill/>
          <a:ln>
            <a:noFill/>
          </a:ln>
          <a:effectLst>
            <a:outerShdw rotWithShape="0" algn="bl" dir="5400000" dist="19050">
              <a:srgbClr val="FFFFFF"/>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we will learn</a:t>
            </a:r>
            <a:endParaRPr/>
          </a:p>
        </p:txBody>
      </p:sp>
      <p:pic>
        <p:nvPicPr>
          <p:cNvPr descr="Image result for bulma logo png" id="165" name="Shape 165">
            <a:hlinkClick r:id="rId3"/>
          </p:cNvPr>
          <p:cNvPicPr preferRelativeResize="0"/>
          <p:nvPr/>
        </p:nvPicPr>
        <p:blipFill>
          <a:blip r:embed="rId4">
            <a:alphaModFix/>
          </a:blip>
          <a:stretch>
            <a:fillRect/>
          </a:stretch>
        </p:blipFill>
        <p:spPr>
          <a:xfrm>
            <a:off x="5284650" y="1395700"/>
            <a:ext cx="3526875" cy="881725"/>
          </a:xfrm>
          <a:prstGeom prst="rect">
            <a:avLst/>
          </a:prstGeom>
          <a:noFill/>
          <a:ln>
            <a:noFill/>
          </a:ln>
          <a:effectLst>
            <a:outerShdw blurRad="57150" rotWithShape="0" algn="bl" dir="5400000" dist="47625">
              <a:srgbClr val="FFFFFF">
                <a:alpha val="50000"/>
              </a:srgbClr>
            </a:outerShdw>
          </a:effectLst>
        </p:spPr>
      </p:pic>
      <p:pic>
        <p:nvPicPr>
          <p:cNvPr descr="Image result for flexbox logo" id="166" name="Shape 166">
            <a:hlinkClick r:id="rId5"/>
          </p:cNvPr>
          <p:cNvPicPr preferRelativeResize="0"/>
          <p:nvPr/>
        </p:nvPicPr>
        <p:blipFill>
          <a:blip r:embed="rId6">
            <a:alphaModFix/>
          </a:blip>
          <a:stretch>
            <a:fillRect/>
          </a:stretch>
        </p:blipFill>
        <p:spPr>
          <a:xfrm>
            <a:off x="1201400" y="1395699"/>
            <a:ext cx="3408974" cy="1121775"/>
          </a:xfrm>
          <a:prstGeom prst="rect">
            <a:avLst/>
          </a:prstGeom>
          <a:noFill/>
          <a:ln>
            <a:noFill/>
          </a:ln>
        </p:spPr>
      </p:pic>
      <p:pic>
        <p:nvPicPr>
          <p:cNvPr descr="Image result for invision logo png" id="167" name="Shape 167">
            <a:hlinkClick r:id="rId7"/>
          </p:cNvPr>
          <p:cNvPicPr preferRelativeResize="0"/>
          <p:nvPr/>
        </p:nvPicPr>
        <p:blipFill>
          <a:blip r:embed="rId8">
            <a:alphaModFix/>
          </a:blip>
          <a:stretch>
            <a:fillRect/>
          </a:stretch>
        </p:blipFill>
        <p:spPr>
          <a:xfrm>
            <a:off x="1201400" y="2895416"/>
            <a:ext cx="3408974" cy="1145309"/>
          </a:xfrm>
          <a:prstGeom prst="rect">
            <a:avLst/>
          </a:prstGeom>
          <a:noFill/>
          <a:ln>
            <a:noFill/>
          </a:ln>
        </p:spPr>
      </p:pic>
      <p:pic>
        <p:nvPicPr>
          <p:cNvPr descr="Image result for wireframing" id="168" name="Shape 168"/>
          <p:cNvPicPr preferRelativeResize="0"/>
          <p:nvPr/>
        </p:nvPicPr>
        <p:blipFill>
          <a:blip r:embed="rId9">
            <a:alphaModFix/>
          </a:blip>
          <a:stretch>
            <a:fillRect/>
          </a:stretch>
        </p:blipFill>
        <p:spPr>
          <a:xfrm>
            <a:off x="5920433" y="2365275"/>
            <a:ext cx="2255300" cy="269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we will learn</a:t>
            </a:r>
            <a:endParaRPr/>
          </a:p>
        </p:txBody>
      </p:sp>
      <p:pic>
        <p:nvPicPr>
          <p:cNvPr id="174" name="Shape 174"/>
          <p:cNvPicPr preferRelativeResize="0"/>
          <p:nvPr/>
        </p:nvPicPr>
        <p:blipFill>
          <a:blip r:embed="rId3">
            <a:alphaModFix/>
          </a:blip>
          <a:stretch>
            <a:fillRect/>
          </a:stretch>
        </p:blipFill>
        <p:spPr>
          <a:xfrm>
            <a:off x="5265775" y="1339675"/>
            <a:ext cx="2464150" cy="2464150"/>
          </a:xfrm>
          <a:prstGeom prst="rect">
            <a:avLst/>
          </a:prstGeom>
          <a:noFill/>
          <a:ln>
            <a:noFill/>
          </a:ln>
          <a:effectLst>
            <a:outerShdw blurRad="628650" rotWithShape="0" algn="bl" dir="5400000" dist="76200">
              <a:srgbClr val="FFFFFF">
                <a:alpha val="50000"/>
              </a:srgbClr>
            </a:outerShdw>
          </a:effectLst>
        </p:spPr>
      </p:pic>
      <p:pic>
        <p:nvPicPr>
          <p:cNvPr id="175" name="Shape 175"/>
          <p:cNvPicPr preferRelativeResize="0"/>
          <p:nvPr/>
        </p:nvPicPr>
        <p:blipFill>
          <a:blip r:embed="rId4">
            <a:alphaModFix/>
          </a:blip>
          <a:stretch>
            <a:fillRect/>
          </a:stretch>
        </p:blipFill>
        <p:spPr>
          <a:xfrm>
            <a:off x="1414067" y="1464128"/>
            <a:ext cx="2464150" cy="2464150"/>
          </a:xfrm>
          <a:prstGeom prst="rect">
            <a:avLst/>
          </a:prstGeom>
          <a:noFill/>
          <a:ln>
            <a:noFill/>
          </a:ln>
        </p:spPr>
      </p:pic>
      <p:sp>
        <p:nvSpPr>
          <p:cNvPr id="176" name="Shape 176"/>
          <p:cNvSpPr txBox="1"/>
          <p:nvPr/>
        </p:nvSpPr>
        <p:spPr>
          <a:xfrm>
            <a:off x="4074438" y="1830550"/>
            <a:ext cx="995100" cy="173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9600">
                <a:solidFill>
                  <a:srgbClr val="FFFFFF"/>
                </a:solidFill>
              </a:rPr>
              <a:t>+</a:t>
            </a:r>
            <a:endParaRPr sz="9600">
              <a:solidFill>
                <a:srgbClr val="FFFFFF"/>
              </a:solidFill>
            </a:endParaRPr>
          </a:p>
        </p:txBody>
      </p:sp>
      <p:sp>
        <p:nvSpPr>
          <p:cNvPr id="177" name="Shape 177"/>
          <p:cNvSpPr txBox="1"/>
          <p:nvPr/>
        </p:nvSpPr>
        <p:spPr>
          <a:xfrm>
            <a:off x="2225250" y="4084550"/>
            <a:ext cx="841800" cy="855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600">
                <a:solidFill>
                  <a:srgbClr val="FFFFFF"/>
                </a:solidFill>
              </a:rPr>
              <a:t>Git</a:t>
            </a:r>
            <a:endParaRPr sz="3600">
              <a:solidFill>
                <a:srgbClr val="FFFFFF"/>
              </a:solidFill>
            </a:endParaRPr>
          </a:p>
        </p:txBody>
      </p:sp>
      <p:sp>
        <p:nvSpPr>
          <p:cNvPr id="178" name="Shape 178"/>
          <p:cNvSpPr txBox="1"/>
          <p:nvPr/>
        </p:nvSpPr>
        <p:spPr>
          <a:xfrm>
            <a:off x="5617350" y="4084550"/>
            <a:ext cx="17610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GitHub</a:t>
            </a:r>
            <a:endParaRPr sz="3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Coding Tools</a:t>
            </a:r>
            <a:endParaRPr/>
          </a:p>
        </p:txBody>
      </p:sp>
      <p:pic>
        <p:nvPicPr>
          <p:cNvPr descr="Image result for atom text editor logo" id="184" name="Shape 184">
            <a:hlinkClick r:id="rId3"/>
          </p:cNvPr>
          <p:cNvPicPr preferRelativeResize="0"/>
          <p:nvPr/>
        </p:nvPicPr>
        <p:blipFill>
          <a:blip r:embed="rId4">
            <a:alphaModFix/>
          </a:blip>
          <a:stretch>
            <a:fillRect/>
          </a:stretch>
        </p:blipFill>
        <p:spPr>
          <a:xfrm>
            <a:off x="1491600" y="1152575"/>
            <a:ext cx="1878700" cy="1878700"/>
          </a:xfrm>
          <a:prstGeom prst="rect">
            <a:avLst/>
          </a:prstGeom>
          <a:noFill/>
          <a:ln>
            <a:noFill/>
          </a:ln>
        </p:spPr>
      </p:pic>
      <p:pic>
        <p:nvPicPr>
          <p:cNvPr descr="Image result for github desktop logo png" id="185" name="Shape 185">
            <a:hlinkClick r:id="rId5"/>
          </p:cNvPr>
          <p:cNvPicPr preferRelativeResize="0"/>
          <p:nvPr/>
        </p:nvPicPr>
        <p:blipFill>
          <a:blip r:embed="rId6">
            <a:alphaModFix/>
          </a:blip>
          <a:stretch>
            <a:fillRect/>
          </a:stretch>
        </p:blipFill>
        <p:spPr>
          <a:xfrm>
            <a:off x="6019625" y="1146550"/>
            <a:ext cx="1890775" cy="1890750"/>
          </a:xfrm>
          <a:prstGeom prst="rect">
            <a:avLst/>
          </a:prstGeom>
          <a:noFill/>
          <a:ln>
            <a:noFill/>
          </a:ln>
        </p:spPr>
      </p:pic>
      <p:sp>
        <p:nvSpPr>
          <p:cNvPr id="186" name="Shape 186"/>
          <p:cNvSpPr txBox="1"/>
          <p:nvPr/>
        </p:nvSpPr>
        <p:spPr>
          <a:xfrm>
            <a:off x="938600" y="3285075"/>
            <a:ext cx="2984700" cy="16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Atom Text Editor</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Used for coding</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Flexible with plugins and themes</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Made by the folks at GitHub</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Available macOS/Windows</a:t>
            </a:r>
            <a:endParaRPr>
              <a:solidFill>
                <a:srgbClr val="FFFFFF"/>
              </a:solidFill>
              <a:latin typeface="Roboto"/>
              <a:ea typeface="Roboto"/>
              <a:cs typeface="Roboto"/>
              <a:sym typeface="Roboto"/>
            </a:endParaRPr>
          </a:p>
          <a:p>
            <a:pPr indent="-317500" lvl="0" marL="45720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Free</a:t>
            </a:r>
            <a:endParaRPr>
              <a:solidFill>
                <a:srgbClr val="FFFFFF"/>
              </a:solidFill>
              <a:latin typeface="Roboto"/>
              <a:ea typeface="Roboto"/>
              <a:cs typeface="Roboto"/>
              <a:sym typeface="Roboto"/>
            </a:endParaRPr>
          </a:p>
        </p:txBody>
      </p:sp>
      <p:sp>
        <p:nvSpPr>
          <p:cNvPr id="187" name="Shape 187"/>
          <p:cNvSpPr txBox="1"/>
          <p:nvPr/>
        </p:nvSpPr>
        <p:spPr>
          <a:xfrm>
            <a:off x="5472675" y="3285075"/>
            <a:ext cx="2984700" cy="16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GitHub Desktop</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GUI for working with Git</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“Easier” than working with Command Line</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Made by the folks at GitHub</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Available macOS/Windows</a:t>
            </a:r>
            <a:endParaRPr>
              <a:solidFill>
                <a:srgbClr val="FFFFFF"/>
              </a:solidFill>
              <a:latin typeface="Roboto"/>
              <a:ea typeface="Roboto"/>
              <a:cs typeface="Roboto"/>
              <a:sym typeface="Roboto"/>
            </a:endParaRPr>
          </a:p>
          <a:p>
            <a:pPr indent="-317500" lvl="0" marL="457200" rtl="0">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Free</a:t>
            </a:r>
            <a:endParaRPr>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 I use other tools?</a:t>
            </a:r>
            <a:endParaRPr/>
          </a:p>
        </p:txBody>
      </p:sp>
      <p:sp>
        <p:nvSpPr>
          <p:cNvPr id="193" name="Shape 193"/>
          <p:cNvSpPr txBox="1"/>
          <p:nvPr>
            <p:ph idx="1" type="body"/>
          </p:nvPr>
        </p:nvSpPr>
        <p:spPr>
          <a:xfrm>
            <a:off x="1297500" y="1567550"/>
            <a:ext cx="7038900" cy="3290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But I want to use</a:t>
            </a:r>
            <a:endParaRPr/>
          </a:p>
          <a:p>
            <a:pPr indent="-311150" lvl="0" marL="457200" rtl="0">
              <a:spcBef>
                <a:spcPts val="1600"/>
              </a:spcBef>
              <a:spcAft>
                <a:spcPts val="0"/>
              </a:spcAft>
              <a:buSzPts val="1300"/>
              <a:buChar char="●"/>
            </a:pPr>
            <a:r>
              <a:rPr lang="en"/>
              <a:t>Sublime Text</a:t>
            </a:r>
            <a:endParaRPr/>
          </a:p>
          <a:p>
            <a:pPr indent="-311150" lvl="0" marL="457200" rtl="0">
              <a:spcBef>
                <a:spcPts val="0"/>
              </a:spcBef>
              <a:spcAft>
                <a:spcPts val="0"/>
              </a:spcAft>
              <a:buSzPts val="1300"/>
              <a:buChar char="●"/>
            </a:pPr>
            <a:r>
              <a:rPr lang="en"/>
              <a:t>Notepad++</a:t>
            </a:r>
            <a:endParaRPr/>
          </a:p>
          <a:p>
            <a:pPr indent="-311150" lvl="0" marL="457200" rtl="0">
              <a:spcBef>
                <a:spcPts val="0"/>
              </a:spcBef>
              <a:spcAft>
                <a:spcPts val="0"/>
              </a:spcAft>
              <a:buSzPts val="1300"/>
              <a:buChar char="●"/>
            </a:pPr>
            <a:r>
              <a:rPr lang="en"/>
              <a:t>Brackets</a:t>
            </a:r>
            <a:endParaRPr/>
          </a:p>
          <a:p>
            <a:pPr indent="-311150" lvl="0" marL="457200" rtl="0">
              <a:spcBef>
                <a:spcPts val="0"/>
              </a:spcBef>
              <a:spcAft>
                <a:spcPts val="0"/>
              </a:spcAft>
              <a:buSzPts val="1300"/>
              <a:buChar char="●"/>
            </a:pPr>
            <a:r>
              <a:rPr lang="en"/>
              <a:t>Vim</a:t>
            </a:r>
            <a:endParaRPr/>
          </a:p>
          <a:p>
            <a:pPr indent="-311150" lvl="0" marL="457200" rtl="0">
              <a:spcBef>
                <a:spcPts val="0"/>
              </a:spcBef>
              <a:spcAft>
                <a:spcPts val="0"/>
              </a:spcAft>
              <a:buSzPts val="1300"/>
              <a:buChar char="●"/>
            </a:pPr>
            <a:r>
              <a:rPr lang="en"/>
              <a:t>Emacs</a:t>
            </a:r>
            <a:endParaRPr/>
          </a:p>
          <a:p>
            <a:pPr indent="-311150" lvl="0" marL="457200" rtl="0">
              <a:spcBef>
                <a:spcPts val="0"/>
              </a:spcBef>
              <a:spcAft>
                <a:spcPts val="0"/>
              </a:spcAft>
              <a:buSzPts val="1300"/>
              <a:buChar char="●"/>
            </a:pPr>
            <a:r>
              <a:rPr lang="en"/>
              <a:t>Komodo</a:t>
            </a:r>
            <a:endParaRPr/>
          </a:p>
          <a:p>
            <a:pPr indent="-311150" lvl="0" marL="457200" rtl="0">
              <a:spcBef>
                <a:spcPts val="0"/>
              </a:spcBef>
              <a:spcAft>
                <a:spcPts val="0"/>
              </a:spcAft>
              <a:buSzPts val="1300"/>
              <a:buChar char="●"/>
            </a:pPr>
            <a:r>
              <a:rPr lang="en"/>
              <a:t>Visual Studio</a:t>
            </a:r>
            <a:endParaRPr/>
          </a:p>
          <a:p>
            <a:pPr indent="-311150" lvl="0" marL="457200" rtl="0">
              <a:spcBef>
                <a:spcPts val="0"/>
              </a:spcBef>
              <a:spcAft>
                <a:spcPts val="0"/>
              </a:spcAft>
              <a:buSzPts val="1300"/>
              <a:buChar char="●"/>
            </a:pPr>
            <a:r>
              <a:rPr lang="en"/>
              <a:t>Webstorm</a:t>
            </a:r>
            <a:endParaRPr/>
          </a:p>
          <a:p>
            <a:pPr indent="0" lvl="0" marL="0">
              <a:spcBef>
                <a:spcPts val="1600"/>
              </a:spcBef>
              <a:spcAft>
                <a:spcPts val="1600"/>
              </a:spcAft>
              <a:buNone/>
            </a:pPr>
            <a:r>
              <a:rPr lang="en"/>
              <a:t>If you travel this road you will be doing it as a lone wolf. As I’ve used many of these editors before I’m not advising it for this course. It makes everything run better when you use the tools of the many not the few.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 we need to read the book?</a:t>
            </a:r>
            <a:endParaRPr/>
          </a:p>
        </p:txBody>
      </p:sp>
      <p:sp>
        <p:nvSpPr>
          <p:cNvPr id="199" name="Shape 199"/>
          <p:cNvSpPr txBox="1"/>
          <p:nvPr>
            <p:ph idx="1" type="body"/>
          </p:nvPr>
        </p:nvSpPr>
        <p:spPr>
          <a:xfrm>
            <a:off x="3396900" y="2461125"/>
            <a:ext cx="1965000" cy="5613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en" sz="3600"/>
              <a:t>YES!!!</a:t>
            </a:r>
            <a:endParaRPr sz="3600"/>
          </a:p>
        </p:txBody>
      </p:sp>
      <p:sp>
        <p:nvSpPr>
          <p:cNvPr id="200" name="Shape 200"/>
          <p:cNvSpPr txBox="1"/>
          <p:nvPr>
            <p:ph idx="1" type="body"/>
          </p:nvPr>
        </p:nvSpPr>
        <p:spPr>
          <a:xfrm>
            <a:off x="1110900" y="1370238"/>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Si</a:t>
            </a:r>
            <a:endParaRPr sz="3600"/>
          </a:p>
        </p:txBody>
      </p:sp>
      <p:sp>
        <p:nvSpPr>
          <p:cNvPr id="201" name="Shape 201"/>
          <p:cNvSpPr txBox="1"/>
          <p:nvPr>
            <p:ph idx="1" type="body"/>
          </p:nvPr>
        </p:nvSpPr>
        <p:spPr>
          <a:xfrm>
            <a:off x="5682900" y="1370238"/>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Oui</a:t>
            </a:r>
            <a:endParaRPr sz="3600"/>
          </a:p>
        </p:txBody>
      </p:sp>
      <p:sp>
        <p:nvSpPr>
          <p:cNvPr id="202" name="Shape 202"/>
          <p:cNvSpPr txBox="1"/>
          <p:nvPr>
            <p:ph idx="1" type="body"/>
          </p:nvPr>
        </p:nvSpPr>
        <p:spPr>
          <a:xfrm>
            <a:off x="1110900" y="399151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Ja</a:t>
            </a:r>
            <a:endParaRPr sz="3600"/>
          </a:p>
        </p:txBody>
      </p:sp>
      <p:sp>
        <p:nvSpPr>
          <p:cNvPr id="203" name="Shape 203"/>
          <p:cNvSpPr txBox="1"/>
          <p:nvPr>
            <p:ph idx="1" type="body"/>
          </p:nvPr>
        </p:nvSpPr>
        <p:spPr>
          <a:xfrm>
            <a:off x="5682900" y="391531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Sim</a:t>
            </a:r>
            <a:endParaRPr sz="3600"/>
          </a:p>
        </p:txBody>
      </p:sp>
      <p:sp>
        <p:nvSpPr>
          <p:cNvPr id="204" name="Shape 204"/>
          <p:cNvSpPr txBox="1"/>
          <p:nvPr>
            <p:ph idx="1" type="body"/>
          </p:nvPr>
        </p:nvSpPr>
        <p:spPr>
          <a:xfrm>
            <a:off x="5682900" y="264277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Shi</a:t>
            </a:r>
            <a:endParaRPr sz="3600"/>
          </a:p>
        </p:txBody>
      </p:sp>
      <p:sp>
        <p:nvSpPr>
          <p:cNvPr id="205" name="Shape 205"/>
          <p:cNvSpPr txBox="1"/>
          <p:nvPr>
            <p:ph idx="1" type="body"/>
          </p:nvPr>
        </p:nvSpPr>
        <p:spPr>
          <a:xfrm>
            <a:off x="1110900" y="2680877"/>
            <a:ext cx="19650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Hai</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